
<file path=[Content_Types].xml><?xml version="1.0" encoding="utf-8"?>
<Types xmlns="http://schemas.openxmlformats.org/package/2006/content-types">
  <Default Extension="xml" ContentType="application/xml"/>
  <Default Extension="jpeg" ContentType="image/jpeg"/>
  <Default Extension="mov" ContentType="video/quicktime"/>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456" r:id="rId2"/>
    <p:sldId id="388" r:id="rId3"/>
    <p:sldId id="442" r:id="rId4"/>
    <p:sldId id="443" r:id="rId5"/>
    <p:sldId id="489" r:id="rId6"/>
    <p:sldId id="444" r:id="rId7"/>
    <p:sldId id="389" r:id="rId8"/>
    <p:sldId id="406" r:id="rId9"/>
    <p:sldId id="411" r:id="rId10"/>
    <p:sldId id="407" r:id="rId11"/>
    <p:sldId id="462" r:id="rId12"/>
    <p:sldId id="410" r:id="rId13"/>
    <p:sldId id="448" r:id="rId14"/>
    <p:sldId id="393" r:id="rId15"/>
    <p:sldId id="490" r:id="rId16"/>
  </p:sldIdLst>
  <p:sldSz cx="9144000" cy="6858000" type="screen4x3"/>
  <p:notesSz cx="6989763" cy="92757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qDgA+3PkF9XHWEJ+n45tag==" hashData="WHNzdIEMwW9euD7ogCzu7EFRLq4="/>
  <p:extLst>
    <p:ext uri="{EFAFB233-063F-42B5-8137-9DF3F51BA10A}">
      <p15:sldGuideLst xmlns:p15="http://schemas.microsoft.com/office/powerpoint/2012/main">
        <p15:guide id="1" orient="horz" pos="913" userDrawn="1">
          <p15:clr>
            <a:srgbClr val="A4A3A4"/>
          </p15:clr>
        </p15:guide>
        <p15:guide id="2" pos="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39" autoAdjust="0"/>
    <p:restoredTop sz="58988" autoAdjust="0"/>
  </p:normalViewPr>
  <p:slideViewPr>
    <p:cSldViewPr>
      <p:cViewPr varScale="1">
        <p:scale>
          <a:sx n="70" d="100"/>
          <a:sy n="70" d="100"/>
        </p:scale>
        <p:origin x="2712" y="176"/>
      </p:cViewPr>
      <p:guideLst>
        <p:guide orient="horz" pos="913"/>
        <p:guide pos="340"/>
      </p:guideLst>
    </p:cSldViewPr>
  </p:slideViewPr>
  <p:outlineViewPr>
    <p:cViewPr>
      <p:scale>
        <a:sx n="33" d="100"/>
        <a:sy n="33" d="100"/>
      </p:scale>
      <p:origin x="0" y="5944"/>
    </p:cViewPr>
  </p:outlineViewPr>
  <p:notesTextViewPr>
    <p:cViewPr>
      <p:scale>
        <a:sx n="100" d="100"/>
        <a:sy n="100" d="100"/>
      </p:scale>
      <p:origin x="0" y="0"/>
    </p:cViewPr>
  </p:notesTextViewPr>
  <p:sorterViewPr>
    <p:cViewPr>
      <p:scale>
        <a:sx n="100" d="100"/>
        <a:sy n="100" d="100"/>
      </p:scale>
      <p:origin x="0" y="1752"/>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95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9225" y="0"/>
            <a:ext cx="3028950" cy="463550"/>
          </a:xfrm>
          <a:prstGeom prst="rect">
            <a:avLst/>
          </a:prstGeom>
        </p:spPr>
        <p:txBody>
          <a:bodyPr vert="horz" lIns="91440" tIns="45720" rIns="91440" bIns="45720" rtlCol="0"/>
          <a:lstStyle>
            <a:lvl1pPr algn="r">
              <a:defRPr sz="1200"/>
            </a:lvl1pPr>
          </a:lstStyle>
          <a:p>
            <a:fld id="{D569F5B1-D14C-D247-9DCF-32B63FD64809}" type="datetimeFigureOut">
              <a:rPr lang="en-US" smtClean="0"/>
              <a:t>2/20/16</a:t>
            </a:fld>
            <a:endParaRPr lang="en-US"/>
          </a:p>
        </p:txBody>
      </p:sp>
      <p:sp>
        <p:nvSpPr>
          <p:cNvPr id="4" name="Footer Placeholder 3"/>
          <p:cNvSpPr>
            <a:spLocks noGrp="1"/>
          </p:cNvSpPr>
          <p:nvPr>
            <p:ph type="ftr" sz="quarter" idx="2"/>
          </p:nvPr>
        </p:nvSpPr>
        <p:spPr>
          <a:xfrm>
            <a:off x="0" y="8810625"/>
            <a:ext cx="302895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9225" y="8810625"/>
            <a:ext cx="3028950" cy="463550"/>
          </a:xfrm>
          <a:prstGeom prst="rect">
            <a:avLst/>
          </a:prstGeom>
        </p:spPr>
        <p:txBody>
          <a:bodyPr vert="horz" lIns="91440" tIns="45720" rIns="91440" bIns="45720" rtlCol="0" anchor="b"/>
          <a:lstStyle>
            <a:lvl1pPr algn="r">
              <a:defRPr sz="1200"/>
            </a:lvl1pPr>
          </a:lstStyle>
          <a:p>
            <a:fld id="{DC2DE09D-30C9-0740-9CF8-C00839098C3B}" type="slidenum">
              <a:rPr lang="en-US" smtClean="0"/>
              <a:t>‹#›</a:t>
            </a:fld>
            <a:endParaRPr lang="en-US"/>
          </a:p>
        </p:txBody>
      </p:sp>
    </p:spTree>
    <p:extLst>
      <p:ext uri="{BB962C8B-B14F-4D97-AF65-F5344CB8AC3E}">
        <p14:creationId xmlns:p14="http://schemas.microsoft.com/office/powerpoint/2010/main" val="2373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897" cy="463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959248" y="0"/>
            <a:ext cx="3028897" cy="463788"/>
          </a:xfrm>
          <a:prstGeom prst="rect">
            <a:avLst/>
          </a:prstGeom>
        </p:spPr>
        <p:txBody>
          <a:bodyPr vert="horz" lIns="91440" tIns="45720" rIns="91440" bIns="45720" rtlCol="0"/>
          <a:lstStyle>
            <a:lvl1pPr algn="r">
              <a:defRPr sz="1200"/>
            </a:lvl1pPr>
          </a:lstStyle>
          <a:p>
            <a:fld id="{ECF03A95-8E1D-41DC-953D-1638F917A09B}" type="datetimeFigureOut">
              <a:rPr lang="de-DE" smtClean="0"/>
              <a:pPr/>
              <a:t>20.02.16</a:t>
            </a:fld>
            <a:endParaRPr lang="de-DE"/>
          </a:p>
        </p:txBody>
      </p:sp>
      <p:sp>
        <p:nvSpPr>
          <p:cNvPr id="4" name="Slide Image Placeholder 3"/>
          <p:cNvSpPr>
            <a:spLocks noGrp="1" noRot="1" noChangeAspect="1"/>
          </p:cNvSpPr>
          <p:nvPr>
            <p:ph type="sldImg" idx="2"/>
          </p:nvPr>
        </p:nvSpPr>
        <p:spPr>
          <a:xfrm>
            <a:off x="1176338" y="695325"/>
            <a:ext cx="4637087" cy="3478213"/>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98977" y="4405988"/>
            <a:ext cx="5591810" cy="417409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810366"/>
            <a:ext cx="3028897" cy="463788"/>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959248" y="8810366"/>
            <a:ext cx="3028897" cy="463788"/>
          </a:xfrm>
          <a:prstGeom prst="rect">
            <a:avLst/>
          </a:prstGeom>
        </p:spPr>
        <p:txBody>
          <a:bodyPr vert="horz" lIns="91440" tIns="45720" rIns="91440" bIns="45720" rtlCol="0" anchor="b"/>
          <a:lstStyle>
            <a:lvl1pPr algn="r">
              <a:defRPr sz="1200"/>
            </a:lvl1pPr>
          </a:lstStyle>
          <a:p>
            <a:fld id="{7A29C615-A225-4096-8550-6EC4F827952E}" type="slidenum">
              <a:rPr lang="de-DE" smtClean="0"/>
              <a:pPr/>
              <a:t>‹#›</a:t>
            </a:fld>
            <a:endParaRPr lang="de-DE"/>
          </a:p>
        </p:txBody>
      </p:sp>
    </p:spTree>
    <p:extLst>
      <p:ext uri="{BB962C8B-B14F-4D97-AF65-F5344CB8AC3E}">
        <p14:creationId xmlns:p14="http://schemas.microsoft.com/office/powerpoint/2010/main" val="2748601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GB" dirty="0" smtClean="0"/>
              <a:t>ICAO is the international civil aviation organization: it makes the rules for international aviation; mainly</a:t>
            </a:r>
            <a:r>
              <a:rPr lang="en-GB" baseline="0" dirty="0" smtClean="0"/>
              <a:t> to ensure safety, but also about pollution. There currently are ICAO regulations dealing with NOx and noise</a:t>
            </a:r>
          </a:p>
          <a:p>
            <a:pPr marL="171450" indent="-171450">
              <a:buFont typeface="Wingdings"/>
              <a:buChar char="Ø"/>
            </a:pPr>
            <a:endParaRPr lang="en-GB" baseline="0" dirty="0" smtClean="0"/>
          </a:p>
          <a:p>
            <a:pPr marL="171450" indent="-171450">
              <a:buFont typeface="Wingdings"/>
              <a:buChar char="Ø"/>
            </a:pPr>
            <a:r>
              <a:rPr lang="en-GB" baseline="0" dirty="0" smtClean="0"/>
              <a:t>In October 2013, ICAO declared that it would define a market based mechanism to cap emissions from aviation at 2020 levels. This mechanism will be voted upon in the ICAO assembly meeting of 2016, and come into force from 2021 onwards.</a:t>
            </a:r>
            <a:endParaRPr lang="en-GB"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1</a:t>
            </a:fld>
            <a:endParaRPr lang="de-DE"/>
          </a:p>
        </p:txBody>
      </p:sp>
    </p:spTree>
    <p:extLst>
      <p:ext uri="{BB962C8B-B14F-4D97-AF65-F5344CB8AC3E}">
        <p14:creationId xmlns:p14="http://schemas.microsoft.com/office/powerpoint/2010/main" val="977415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GB" dirty="0" smtClean="0"/>
              <a:t>These are the groups we got:</a:t>
            </a:r>
            <a:r>
              <a:rPr lang="en-GB" baseline="0" dirty="0" smtClean="0"/>
              <a:t> various combinations of domestic and international footprints, fleet age, and – importantly from the point of view of the </a:t>
            </a:r>
            <a:r>
              <a:rPr lang="en-GB" baseline="0" dirty="0" err="1" smtClean="0"/>
              <a:t>strawman</a:t>
            </a:r>
            <a:r>
              <a:rPr lang="en-GB" baseline="0" dirty="0" smtClean="0"/>
              <a:t> – the growth rate and size</a:t>
            </a:r>
          </a:p>
          <a:p>
            <a:pPr marL="171450" indent="-171450">
              <a:buFont typeface="Wingdings"/>
              <a:buChar char="Ø"/>
            </a:pPr>
            <a:endParaRPr lang="en-GB" baseline="0" dirty="0" smtClean="0"/>
          </a:p>
          <a:p>
            <a:pPr marL="171450" indent="-171450">
              <a:buFont typeface="Wingdings"/>
              <a:buChar char="Ø"/>
            </a:pPr>
            <a:r>
              <a:rPr lang="en-GB" baseline="0" dirty="0" smtClean="0"/>
              <a:t>Group G deserves special mention here. We calculated the growth rate based on the weighted average of all the airlines in the group. However, the offset calculations were done for individual airlines, and not the entire group. So, even though Group G as a whole does not grow at 2 times industry average, there are airlines in there that do. Some of these would then be responsible for fast-growth compensation</a:t>
            </a:r>
          </a:p>
          <a:p>
            <a:pPr marL="171450" indent="-171450">
              <a:buFont typeface="Wingdings"/>
              <a:buChar char="Ø"/>
            </a:pPr>
            <a:endParaRPr lang="en-GB" baseline="0" dirty="0" smtClean="0"/>
          </a:p>
          <a:p>
            <a:pPr marL="171450" indent="-171450">
              <a:buFont typeface="Wingdings"/>
              <a:buChar char="Ø"/>
            </a:pPr>
            <a:r>
              <a:rPr lang="en-GB" baseline="0" dirty="0" smtClean="0"/>
              <a:t>Finally, the zero growth assumption on airline D is exogenously imposed to see what the obligations would be for an airline that did not grow or grew very slowly.</a:t>
            </a:r>
          </a:p>
          <a:p>
            <a:pPr marL="171450" indent="-171450">
              <a:buFont typeface="Wingdings"/>
              <a:buChar char="Ø"/>
            </a:pPr>
            <a:endParaRPr lang="en-GB" baseline="0" dirty="0" smtClean="0"/>
          </a:p>
          <a:p>
            <a:pPr marL="171450" indent="-171450">
              <a:buFont typeface="Wingdings"/>
              <a:buChar char="Ø"/>
            </a:pPr>
            <a:r>
              <a:rPr lang="en-GB" baseline="0" dirty="0" smtClean="0"/>
              <a:t>The </a:t>
            </a:r>
            <a:r>
              <a:rPr lang="en-GB" baseline="0" dirty="0" err="1" smtClean="0"/>
              <a:t>strawman</a:t>
            </a:r>
            <a:r>
              <a:rPr lang="en-GB" baseline="0" dirty="0" smtClean="0"/>
              <a:t> does not say how it would treat an airline that was shrinking; so we have not tested that case</a:t>
            </a:r>
          </a:p>
          <a:p>
            <a:pPr marL="171450" indent="-171450">
              <a:buFont typeface="Wingdings"/>
              <a:buChar char="Ø"/>
            </a:pPr>
            <a:endParaRPr lang="en-GB" dirty="0" smtClean="0"/>
          </a:p>
          <a:p>
            <a:endParaRPr lang="en-GB"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10</a:t>
            </a:fld>
            <a:endParaRPr lang="de-DE"/>
          </a:p>
        </p:txBody>
      </p:sp>
    </p:spTree>
    <p:extLst>
      <p:ext uri="{BB962C8B-B14F-4D97-AF65-F5344CB8AC3E}">
        <p14:creationId xmlns:p14="http://schemas.microsoft.com/office/powerpoint/2010/main" val="101207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GB" dirty="0" smtClean="0"/>
              <a:t>So, the most important result is that –</a:t>
            </a:r>
            <a:r>
              <a:rPr lang="en-GB" baseline="0" dirty="0" smtClean="0"/>
              <a:t> if our interpretation of the </a:t>
            </a:r>
            <a:r>
              <a:rPr lang="en-GB" baseline="0" dirty="0" err="1" smtClean="0"/>
              <a:t>strawman</a:t>
            </a:r>
            <a:r>
              <a:rPr lang="en-GB" baseline="0" dirty="0" smtClean="0"/>
              <a:t> is correct – then it would cap emissions at 2020 levels plus the de </a:t>
            </a:r>
            <a:r>
              <a:rPr lang="en-GB" baseline="0" dirty="0" err="1" smtClean="0"/>
              <a:t>minimis</a:t>
            </a:r>
            <a:r>
              <a:rPr lang="en-GB" baseline="0" dirty="0" smtClean="0"/>
              <a:t> exemption. </a:t>
            </a:r>
          </a:p>
          <a:p>
            <a:pPr marL="171450" indent="-171450">
              <a:buFont typeface="Wingdings"/>
              <a:buChar char="Ø"/>
            </a:pPr>
            <a:endParaRPr lang="en-GB" baseline="0" dirty="0" smtClean="0"/>
          </a:p>
          <a:p>
            <a:pPr marL="171450" indent="-171450">
              <a:buFont typeface="Wingdings"/>
              <a:buChar char="Ø"/>
            </a:pPr>
            <a:r>
              <a:rPr lang="en-GB" baseline="0" dirty="0" smtClean="0"/>
              <a:t>It does so by forcing airlines that are currently very large to offset emissions to below 2020 levels; thus allowing room for smaller airlines to grow their emissions and still keep the sector at 2020 levels.</a:t>
            </a:r>
          </a:p>
          <a:p>
            <a:pPr marL="171450" indent="-171450">
              <a:buFont typeface="Wingdings"/>
              <a:buChar char="Ø"/>
            </a:pPr>
            <a:endParaRPr lang="en-GB" baseline="0" dirty="0" smtClean="0"/>
          </a:p>
          <a:p>
            <a:pPr marL="171450" indent="-171450">
              <a:buFont typeface="Wingdings"/>
              <a:buChar char="Ø"/>
            </a:pPr>
            <a:r>
              <a:rPr lang="en-GB" baseline="0" dirty="0" smtClean="0"/>
              <a:t>In the thesis, I outline a number alternative interpretations, which are all plausible based on the text of the document, which would not cap emissions at 2020 levels.</a:t>
            </a:r>
            <a:endParaRPr lang="en-GB" dirty="0" smtClean="0"/>
          </a:p>
          <a:p>
            <a:endParaRPr lang="en-GB"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11</a:t>
            </a:fld>
            <a:endParaRPr lang="de-DE"/>
          </a:p>
        </p:txBody>
      </p:sp>
    </p:spTree>
    <p:extLst>
      <p:ext uri="{BB962C8B-B14F-4D97-AF65-F5344CB8AC3E}">
        <p14:creationId xmlns:p14="http://schemas.microsoft.com/office/powerpoint/2010/main" val="560923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71450" indent="-171450">
              <a:buFont typeface="Wingdings"/>
              <a:buChar char="Ø"/>
            </a:pPr>
            <a:r>
              <a:rPr lang="en-GB" dirty="0" smtClean="0"/>
              <a:t>The relationship between an airline’s share of</a:t>
            </a:r>
            <a:r>
              <a:rPr lang="en-GB" baseline="0" dirty="0" smtClean="0"/>
              <a:t> international emissions and the share of total offsets it must buy is therefore complicated, and evolves over time</a:t>
            </a:r>
          </a:p>
          <a:p>
            <a:pPr marL="171450" indent="-171450">
              <a:buFont typeface="Wingdings"/>
              <a:buChar char="Ø"/>
            </a:pPr>
            <a:endParaRPr lang="en-GB" baseline="0" dirty="0" smtClean="0"/>
          </a:p>
          <a:p>
            <a:pPr marL="171450" indent="-171450">
              <a:buFont typeface="Wingdings"/>
              <a:buChar char="Ø"/>
            </a:pPr>
            <a:r>
              <a:rPr lang="en-GB" baseline="0" dirty="0" smtClean="0"/>
              <a:t>In this chart, the x axis represents the percentage of total international emissions that a particular cluster of airlines is accountable for. The numbers are not percentages: 0.2 means 20%</a:t>
            </a:r>
          </a:p>
          <a:p>
            <a:pPr marL="171450" indent="-171450">
              <a:buFont typeface="Wingdings"/>
              <a:buChar char="Ø"/>
            </a:pPr>
            <a:endParaRPr lang="en-GB" baseline="0" dirty="0" smtClean="0"/>
          </a:p>
          <a:p>
            <a:pPr marL="171450" indent="-171450">
              <a:buFont typeface="Wingdings"/>
              <a:buChar char="Ø"/>
            </a:pPr>
            <a:r>
              <a:rPr lang="en-GB" baseline="0" dirty="0" smtClean="0"/>
              <a:t>The y axis represents the percentage of total international offsets that each cluster of airlines must buy in any given year</a:t>
            </a:r>
          </a:p>
          <a:p>
            <a:pPr marL="171450" indent="-171450">
              <a:buFont typeface="Wingdings"/>
              <a:buChar char="Ø"/>
            </a:pPr>
            <a:endParaRPr lang="en-GB" baseline="0" dirty="0" smtClean="0"/>
          </a:p>
          <a:p>
            <a:pPr marL="171450" indent="-171450">
              <a:buFont typeface="Wingdings"/>
              <a:buChar char="Ø"/>
            </a:pPr>
            <a:r>
              <a:rPr lang="en-GB" baseline="0" dirty="0" smtClean="0"/>
              <a:t>The red line is the 45 degree line. Clusters that are above this line in a given year are responsible for buying a larger share of offsets than their share of international emissions</a:t>
            </a:r>
          </a:p>
          <a:p>
            <a:pPr marL="171450" indent="-171450">
              <a:buFont typeface="Wingdings"/>
              <a:buChar char="Ø"/>
            </a:pPr>
            <a:endParaRPr lang="en-GB" baseline="0" dirty="0" smtClean="0"/>
          </a:p>
          <a:p>
            <a:pPr marL="171450" indent="-171450">
              <a:buFont typeface="Wingdings"/>
              <a:buChar char="Ø"/>
            </a:pPr>
            <a:r>
              <a:rPr lang="en-GB" baseline="0" dirty="0" smtClean="0"/>
              <a:t>The size of the dot is proportional to the absolute magnitude of the offsets the airlines have to buy</a:t>
            </a:r>
          </a:p>
          <a:p>
            <a:pPr marL="171450" indent="-171450">
              <a:buFont typeface="Wingdings"/>
              <a:buChar char="Ø"/>
            </a:pPr>
            <a:endParaRPr lang="en-GB" baseline="0" dirty="0" smtClean="0"/>
          </a:p>
          <a:p>
            <a:pPr marL="171450" indent="-171450">
              <a:buFont typeface="Wingdings"/>
              <a:buChar char="Ø"/>
            </a:pPr>
            <a:r>
              <a:rPr lang="en-GB" baseline="0" dirty="0" smtClean="0"/>
              <a:t>Now let’s see how this evolves over time</a:t>
            </a:r>
          </a:p>
          <a:p>
            <a:pPr marL="171450" indent="-171450">
              <a:buFont typeface="Wingdings"/>
              <a:buChar char="Ø"/>
            </a:pPr>
            <a:endParaRPr lang="en-GB" baseline="0" dirty="0" smtClean="0"/>
          </a:p>
          <a:p>
            <a:pPr marL="171450" indent="-171450">
              <a:buFont typeface="Wingdings"/>
              <a:buChar char="Ø"/>
            </a:pPr>
            <a:r>
              <a:rPr lang="en-GB" baseline="0" dirty="0" smtClean="0"/>
              <a:t>The airlines in clusters G, H, and I are all quite large airlines, except that G is obviously growing a lot faster than H and I – this is why it is offsetting a larger share of the sector’s emissions than H and I. Remember that an airline’s offset obligations are a function of its own emissions share, and its growth in emissions since the reference year</a:t>
            </a:r>
          </a:p>
          <a:p>
            <a:pPr marL="171450" indent="-171450">
              <a:buFont typeface="Wingdings"/>
              <a:buChar char="Ø"/>
            </a:pPr>
            <a:endParaRPr lang="en-GB" baseline="0" dirty="0" smtClean="0"/>
          </a:p>
          <a:p>
            <a:pPr marL="171450" indent="-171450">
              <a:buFont typeface="Wingdings"/>
              <a:buChar char="Ø"/>
            </a:pPr>
            <a:r>
              <a:rPr lang="en-GB" baseline="0" dirty="0" smtClean="0"/>
              <a:t>The kink you see here is because G’s offset obligations are trimmed by the fast-grower’s compensation. This is a big deal in the first couple of years, but then the size of the reserve becomes a smaller and smaller fraction of the the total emissions that the airline has to offset. This does not happen in a continuous fashion. Until you reach the point where the total compensation to all the airlines exceeds the size of the reserve, the compensation grows in step with the offset obligations. Once the total compensation gets to the size of the reserve, the compensation does not grow, but the offset obligations keep growing. That is why you see a change in the trajectory</a:t>
            </a:r>
            <a:endParaRPr lang="en-GB" dirty="0" smtClean="0"/>
          </a:p>
          <a:p>
            <a:endParaRPr lang="en-GB"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12</a:t>
            </a:fld>
            <a:endParaRPr lang="de-DE"/>
          </a:p>
        </p:txBody>
      </p:sp>
    </p:spTree>
    <p:extLst>
      <p:ext uri="{BB962C8B-B14F-4D97-AF65-F5344CB8AC3E}">
        <p14:creationId xmlns:p14="http://schemas.microsoft.com/office/powerpoint/2010/main" val="101207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GB" dirty="0" smtClean="0"/>
              <a:t>That</a:t>
            </a:r>
            <a:r>
              <a:rPr lang="en-GB" baseline="0" dirty="0" smtClean="0"/>
              <a:t> pattern is even more pronounced for smaller airlines, which start out by being responsible for a much smaller share of offsets than they are for emissions</a:t>
            </a:r>
          </a:p>
          <a:p>
            <a:pPr marL="171450" indent="-171450">
              <a:buFont typeface="Wingdings"/>
              <a:buChar char="Ø"/>
            </a:pPr>
            <a:r>
              <a:rPr lang="en-GB" baseline="0" dirty="0" smtClean="0"/>
              <a:t>After 2024, which is when the reserve is exhausted, their obligations rise much faster than their share of emissions</a:t>
            </a:r>
          </a:p>
          <a:p>
            <a:pPr marL="171450" indent="-171450">
              <a:buFont typeface="Wingdings"/>
              <a:buChar char="Ø"/>
            </a:pPr>
            <a:r>
              <a:rPr lang="en-GB" baseline="0" dirty="0" smtClean="0"/>
              <a:t>So, you can speculate about whether this is fair, or it serves any reasonable purpose. What you can say for sure is that this is complex, and introduces distortions in the market: why would relatively small airlines such as B – which even in 2035 – would constitute less than 2% of the market be happy to offset a much larger proportion of their emissions than airlines such as H or I, which – even in 2035 would constitute about 8-10% of the market.</a:t>
            </a:r>
          </a:p>
          <a:p>
            <a:pPr marL="171450" indent="-171450">
              <a:buFont typeface="Wingdings"/>
              <a:buChar char="Ø"/>
            </a:pPr>
            <a:r>
              <a:rPr lang="en-GB" baseline="0" dirty="0" smtClean="0"/>
              <a:t>It would be as if my tax rate was calculated not just based on my income, but based on how much my income had grown since the past year</a:t>
            </a:r>
          </a:p>
        </p:txBody>
      </p:sp>
      <p:sp>
        <p:nvSpPr>
          <p:cNvPr id="4" name="Slide Number Placeholder 3"/>
          <p:cNvSpPr>
            <a:spLocks noGrp="1"/>
          </p:cNvSpPr>
          <p:nvPr>
            <p:ph type="sldNum" sz="quarter" idx="10"/>
          </p:nvPr>
        </p:nvSpPr>
        <p:spPr/>
        <p:txBody>
          <a:bodyPr/>
          <a:lstStyle/>
          <a:p>
            <a:fld id="{7A29C615-A225-4096-8550-6EC4F827952E}" type="slidenum">
              <a:rPr lang="de-DE" smtClean="0"/>
              <a:pPr/>
              <a:t>13</a:t>
            </a:fld>
            <a:endParaRPr lang="de-DE"/>
          </a:p>
        </p:txBody>
      </p:sp>
    </p:spTree>
    <p:extLst>
      <p:ext uri="{BB962C8B-B14F-4D97-AF65-F5344CB8AC3E}">
        <p14:creationId xmlns:p14="http://schemas.microsoft.com/office/powerpoint/2010/main" val="1982945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r>
              <a:rPr lang="en-US" sz="1600" dirty="0" smtClean="0"/>
              <a:t>Our</a:t>
            </a:r>
            <a:r>
              <a:rPr lang="en-US" sz="1600" baseline="0" dirty="0" smtClean="0"/>
              <a:t> conclusions were as follows. </a:t>
            </a:r>
          </a:p>
          <a:p>
            <a:pPr lvl="1"/>
            <a:r>
              <a:rPr lang="en-US" sz="1600" baseline="0" dirty="0" smtClean="0"/>
              <a:t>This is a  very complicated mechanism. It’s not clear that the complexity serves any purpose: ICAO would do well to simplify it.</a:t>
            </a:r>
          </a:p>
          <a:p>
            <a:pPr lvl="1"/>
            <a:endParaRPr lang="en-US" sz="1600" baseline="0" dirty="0" smtClean="0"/>
          </a:p>
          <a:p>
            <a:pPr lvl="1"/>
            <a:r>
              <a:rPr lang="en-US" sz="1600" baseline="0" dirty="0" smtClean="0"/>
              <a:t>The draft of the </a:t>
            </a:r>
            <a:r>
              <a:rPr lang="en-US" sz="1600" baseline="0" dirty="0" err="1" smtClean="0"/>
              <a:t>strawman</a:t>
            </a:r>
            <a:r>
              <a:rPr lang="en-US" sz="1600" baseline="0" dirty="0" smtClean="0"/>
              <a:t> said very little about monitoring, reporting and verification. There is a little bit of a discussion about how different approaches to calculating emissions from ships results in very different answers. The IMO has now produced three generations of greenhouse gas reports, and has slowly tried to whittle away at the discrepancies and built some legitimacy around what might be the correct way of estimating emissions. ICAO </a:t>
            </a:r>
            <a:r>
              <a:rPr lang="en-US" sz="1600" baseline="0" dirty="0" err="1" smtClean="0"/>
              <a:t>hasn</a:t>
            </a:r>
            <a:r>
              <a:rPr lang="fr-FR" sz="1600" baseline="0" dirty="0" smtClean="0"/>
              <a:t>’</a:t>
            </a:r>
            <a:r>
              <a:rPr lang="en-US" sz="1600" baseline="0" dirty="0" smtClean="0"/>
              <a:t>t done any of this work</a:t>
            </a:r>
            <a:endParaRPr lang="en-US" sz="1600" dirty="0" smtClean="0"/>
          </a:p>
          <a:p>
            <a:pPr lvl="1"/>
            <a:endParaRPr lang="en-US" sz="1600" dirty="0" smtClean="0"/>
          </a:p>
          <a:p>
            <a:pPr lvl="1"/>
            <a:r>
              <a:rPr lang="en-US" sz="1600" dirty="0" smtClean="0"/>
              <a:t>Also, it says nothing</a:t>
            </a:r>
            <a:r>
              <a:rPr lang="en-US" sz="1600" baseline="0" dirty="0" smtClean="0"/>
              <a:t> about what counts as a reasonable offset. You want these offsets to satisfy many conditions; some mutually contradictory. There is a risk that things that can be easily measured – like whether a particular form of offset is ubiquitous – are given priority over things that are more difficult to measure – like whether the offset has real integrity. </a:t>
            </a:r>
          </a:p>
          <a:p>
            <a:pPr lvl="1"/>
            <a:endParaRPr lang="en-US" sz="1600" baseline="0" dirty="0" smtClean="0"/>
          </a:p>
          <a:p>
            <a:pPr lvl="1"/>
            <a:r>
              <a:rPr lang="en-US" sz="1600" baseline="0" dirty="0" smtClean="0"/>
              <a:t>Also, this is a market which won’t self-police very well: the seller wants to be able to sell dodgy offsets and buyers want to be able to buy them. It’s the regulator who wants the quality of the offsets to be good.</a:t>
            </a:r>
          </a:p>
          <a:p>
            <a:pPr lvl="1"/>
            <a:endParaRPr lang="en-US" sz="1600" dirty="0" smtClean="0"/>
          </a:p>
          <a:p>
            <a:pPr lvl="1"/>
            <a:r>
              <a:rPr lang="en-US" sz="1600" dirty="0" smtClean="0"/>
              <a:t>they must represent real, quantifiable reductions in GHG emissions, </a:t>
            </a:r>
          </a:p>
          <a:p>
            <a:pPr lvl="1"/>
            <a:r>
              <a:rPr lang="en-US" sz="1600" dirty="0" smtClean="0"/>
              <a:t>should be economically well-behaved (not too volatile in price or quantity), </a:t>
            </a:r>
          </a:p>
          <a:p>
            <a:pPr lvl="1"/>
            <a:r>
              <a:rPr lang="en-US" sz="1600" dirty="0" smtClean="0"/>
              <a:t>there should be a relatively large, broad supply at a reasonable price…</a:t>
            </a:r>
          </a:p>
          <a:p>
            <a:pPr lvl="1"/>
            <a:r>
              <a:rPr lang="en-US" sz="1600" dirty="0" smtClean="0"/>
              <a:t>they should provide an economic incentive for airlines to cut their own emissions</a:t>
            </a:r>
          </a:p>
          <a:p>
            <a:endParaRPr lang="en-GB"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14</a:t>
            </a:fld>
            <a:endParaRPr lang="de-DE"/>
          </a:p>
        </p:txBody>
      </p:sp>
    </p:spTree>
    <p:extLst>
      <p:ext uri="{BB962C8B-B14F-4D97-AF65-F5344CB8AC3E}">
        <p14:creationId xmlns:p14="http://schemas.microsoft.com/office/powerpoint/2010/main" val="1012070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29C615-A225-4096-8550-6EC4F827952E}" type="slidenum">
              <a:rPr lang="de-DE" smtClean="0"/>
              <a:pPr/>
              <a:t>15</a:t>
            </a:fld>
            <a:endParaRPr lang="de-DE"/>
          </a:p>
        </p:txBody>
      </p:sp>
    </p:spTree>
    <p:extLst>
      <p:ext uri="{BB962C8B-B14F-4D97-AF65-F5344CB8AC3E}">
        <p14:creationId xmlns:p14="http://schemas.microsoft.com/office/powerpoint/2010/main" val="45245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GB" dirty="0" smtClean="0"/>
              <a:t>ICAO published a draft of</a:t>
            </a:r>
            <a:r>
              <a:rPr lang="en-GB" baseline="0" dirty="0" smtClean="0"/>
              <a:t> it proposed mechanism last Spring, with a view to gathering feedback from stakeholders.</a:t>
            </a:r>
          </a:p>
          <a:p>
            <a:pPr marL="171450" indent="-171450">
              <a:buFont typeface="Wingdings"/>
              <a:buChar char="Ø"/>
            </a:pPr>
            <a:endParaRPr lang="en-GB" baseline="0" dirty="0" smtClean="0"/>
          </a:p>
          <a:p>
            <a:pPr marL="171450" indent="-171450">
              <a:buFont typeface="Wingdings"/>
              <a:buChar char="Ø"/>
            </a:pPr>
            <a:r>
              <a:rPr lang="en-GB" baseline="0" dirty="0" smtClean="0"/>
              <a:t>This circle of stakeholders was closed – the details of the scheme are essentially worked on in secret</a:t>
            </a:r>
          </a:p>
          <a:p>
            <a:pPr marL="171450" indent="-171450">
              <a:buFont typeface="Wingdings"/>
              <a:buChar char="Ø"/>
            </a:pPr>
            <a:endParaRPr lang="en-GB" baseline="0" dirty="0" smtClean="0"/>
          </a:p>
          <a:p>
            <a:pPr marL="171450" indent="-171450">
              <a:buFont typeface="Wingdings"/>
              <a:buChar char="Ø"/>
            </a:pPr>
            <a:r>
              <a:rPr lang="en-GB" baseline="0" dirty="0" smtClean="0"/>
              <a:t>I did an internship last summer with Annie at EDF; so I had the chance to analyse this mechanism. We worked on a number of things, but perhaps the most important was trying to work out what obligations the mechanism would place on real airlines. That is the work I am going to discuss now.</a:t>
            </a:r>
          </a:p>
          <a:p>
            <a:pPr marL="171450" indent="-171450">
              <a:buFont typeface="Wingdings"/>
              <a:buChar char="Ø"/>
            </a:pPr>
            <a:endParaRPr lang="en-GB" baseline="0" dirty="0" smtClean="0"/>
          </a:p>
          <a:p>
            <a:pPr marL="171450" indent="-171450">
              <a:buFont typeface="Wingdings"/>
              <a:buChar char="Ø"/>
            </a:pPr>
            <a:r>
              <a:rPr lang="en-GB" baseline="0" dirty="0" smtClean="0"/>
              <a:t>Incidentally, this document that outlined the mechanism is now public</a:t>
            </a:r>
            <a:endParaRPr lang="en-GB" dirty="0" smtClean="0"/>
          </a:p>
          <a:p>
            <a:endParaRPr lang="en-GB"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2</a:t>
            </a:fld>
            <a:endParaRPr lang="de-DE"/>
          </a:p>
        </p:txBody>
      </p:sp>
    </p:spTree>
    <p:extLst>
      <p:ext uri="{BB962C8B-B14F-4D97-AF65-F5344CB8AC3E}">
        <p14:creationId xmlns:p14="http://schemas.microsoft.com/office/powerpoint/2010/main" val="101207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I’ll</a:t>
            </a:r>
            <a:r>
              <a:rPr lang="en-GB" baseline="0" dirty="0" smtClean="0"/>
              <a:t> begin by outlining the ICAO mechanism</a:t>
            </a:r>
          </a:p>
          <a:p>
            <a:endParaRPr lang="en-GB" baseline="0" dirty="0" smtClean="0"/>
          </a:p>
          <a:p>
            <a:r>
              <a:rPr lang="en-GB" baseline="0" dirty="0" smtClean="0"/>
              <a:t>First you have a hopefully small tranche of emissions that is exempt from the mechanism. These are humanitarian or firefighting flights, but also flights in and out of countries who make a small contribution international emissions from civil aviation. For the purpose of this analysis, I am going to ignore this tranche, but will make some comments about it at the end.</a:t>
            </a:r>
          </a:p>
          <a:p>
            <a:endParaRPr lang="en-GB" baseline="0" dirty="0" smtClean="0"/>
          </a:p>
          <a:p>
            <a:r>
              <a:rPr lang="en-GB" dirty="0" smtClean="0"/>
              <a:t>The mechanism</a:t>
            </a:r>
            <a:r>
              <a:rPr lang="en-GB" baseline="0" dirty="0" smtClean="0"/>
              <a:t> then defines reference year emissions: the average of the emissions that took place in 2018, 19, 20</a:t>
            </a:r>
          </a:p>
          <a:p>
            <a:endParaRPr lang="en-GB" baseline="0" dirty="0" smtClean="0"/>
          </a:p>
          <a:p>
            <a:r>
              <a:rPr lang="en-GB" baseline="0" dirty="0" smtClean="0"/>
              <a:t>In any given year, in the first instance, airlines would have to offset the difference between the sectors total emissions in that year – excluding the de </a:t>
            </a:r>
            <a:r>
              <a:rPr lang="en-GB" baseline="0" dirty="0" err="1" smtClean="0"/>
              <a:t>minimis</a:t>
            </a:r>
            <a:r>
              <a:rPr lang="en-GB" baseline="0" dirty="0" smtClean="0"/>
              <a:t> exemption – and the reference year emissions</a:t>
            </a:r>
          </a:p>
          <a:p>
            <a:endParaRPr lang="en-GB" baseline="0" dirty="0" smtClean="0"/>
          </a:p>
          <a:p>
            <a:r>
              <a:rPr lang="en-GB" baseline="0" dirty="0" smtClean="0"/>
              <a:t>If this were all, the sector would be cutting emissions to below 2020 levels.</a:t>
            </a:r>
          </a:p>
          <a:p>
            <a:endParaRPr lang="en-GB" baseline="0" dirty="0" smtClean="0"/>
          </a:p>
          <a:p>
            <a:r>
              <a:rPr lang="en-GB" baseline="0" dirty="0" smtClean="0"/>
              <a:t>But this is not all – the difference between 2020 emissions and the reference emissions is put into a notional reserve. </a:t>
            </a:r>
          </a:p>
          <a:p>
            <a:endParaRPr lang="en-GB" baseline="0" dirty="0" smtClean="0"/>
          </a:p>
          <a:p>
            <a:r>
              <a:rPr lang="en-GB" baseline="0" dirty="0" smtClean="0"/>
              <a:t>This reserve is used to reduce the obligations of airlines that meet certain criteria: mainly, if they are growing very fast, or are very efficient</a:t>
            </a:r>
          </a:p>
          <a:p>
            <a:endParaRPr lang="en-GB" baseline="0" dirty="0" smtClean="0"/>
          </a:p>
          <a:p>
            <a:r>
              <a:rPr lang="en-GB" baseline="0" dirty="0" smtClean="0"/>
              <a:t>So, once you reduce the offset obligations of some airlines, what you are left with is an offset obligation that will get emissions down to 2020 levels.</a:t>
            </a:r>
          </a:p>
        </p:txBody>
      </p:sp>
      <p:sp>
        <p:nvSpPr>
          <p:cNvPr id="4" name="Slide Number Placeholder 3"/>
          <p:cNvSpPr>
            <a:spLocks noGrp="1"/>
          </p:cNvSpPr>
          <p:nvPr>
            <p:ph type="sldNum" sz="quarter" idx="10"/>
          </p:nvPr>
        </p:nvSpPr>
        <p:spPr/>
        <p:txBody>
          <a:bodyPr/>
          <a:lstStyle/>
          <a:p>
            <a:fld id="{7A29C615-A225-4096-8550-6EC4F827952E}" type="slidenum">
              <a:rPr lang="de-DE" smtClean="0"/>
              <a:pPr/>
              <a:t>3</a:t>
            </a:fld>
            <a:endParaRPr lang="de-DE"/>
          </a:p>
        </p:txBody>
      </p:sp>
    </p:spTree>
    <p:extLst>
      <p:ext uri="{BB962C8B-B14F-4D97-AF65-F5344CB8AC3E}">
        <p14:creationId xmlns:p14="http://schemas.microsoft.com/office/powerpoint/2010/main" val="43031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shows how each</a:t>
            </a:r>
            <a:r>
              <a:rPr lang="en-GB" baseline="0" dirty="0" smtClean="0"/>
              <a:t> airline’s initial obligation is calculated. That is, the green part.</a:t>
            </a:r>
          </a:p>
          <a:p>
            <a:endParaRPr lang="en-GB" baseline="0" dirty="0" smtClean="0"/>
          </a:p>
          <a:p>
            <a:r>
              <a:rPr lang="en-GB" baseline="0" dirty="0" smtClean="0"/>
              <a:t>It’s done in two parts: </a:t>
            </a:r>
          </a:p>
          <a:p>
            <a:endParaRPr lang="en-GB" baseline="0" dirty="0" smtClean="0"/>
          </a:p>
          <a:p>
            <a:r>
              <a:rPr lang="en-GB" baseline="0" dirty="0" smtClean="0"/>
              <a:t>First, find out how much the industry has grown between the reference year and now. </a:t>
            </a:r>
          </a:p>
          <a:p>
            <a:endParaRPr lang="en-GB" baseline="0" dirty="0" smtClean="0"/>
          </a:p>
          <a:p>
            <a:r>
              <a:rPr lang="en-GB" baseline="0" dirty="0" smtClean="0"/>
              <a:t>Multiply this number by the airline’s current emissions share.</a:t>
            </a:r>
          </a:p>
          <a:p>
            <a:endParaRPr lang="en-GB" baseline="0" dirty="0" smtClean="0"/>
          </a:p>
          <a:p>
            <a:r>
              <a:rPr lang="en-GB" baseline="0" dirty="0" smtClean="0"/>
              <a:t>Second, calculate the airline’s own growth in emissions relative to its reference emissions. </a:t>
            </a:r>
          </a:p>
          <a:p>
            <a:endParaRPr lang="en-GB" baseline="0" dirty="0" smtClean="0"/>
          </a:p>
          <a:p>
            <a:r>
              <a:rPr lang="en-GB" baseline="0" dirty="0" smtClean="0"/>
              <a:t>Average both these numbers – that gives you the airline’s initial offset obligation in that year.</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4</a:t>
            </a:fld>
            <a:endParaRPr lang="de-DE"/>
          </a:p>
        </p:txBody>
      </p:sp>
    </p:spTree>
    <p:extLst>
      <p:ext uri="{BB962C8B-B14F-4D97-AF65-F5344CB8AC3E}">
        <p14:creationId xmlns:p14="http://schemas.microsoft.com/office/powerpoint/2010/main" val="115449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that we have discussed how ICAO goes about distributing</a:t>
            </a:r>
            <a:r>
              <a:rPr lang="en-GB" baseline="0" dirty="0" smtClean="0"/>
              <a:t> the green part between airlines; we come to the rules for distributing half of the purple part here.</a:t>
            </a:r>
          </a:p>
          <a:p>
            <a:endParaRPr lang="en-GB" baseline="0" dirty="0" smtClean="0"/>
          </a:p>
          <a:p>
            <a:r>
              <a:rPr lang="en-GB" baseline="0" dirty="0" smtClean="0"/>
              <a:t>That half is meant to be used to reduce the offset obligations of airlines that grow very fast</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5</a:t>
            </a:fld>
            <a:endParaRPr lang="de-DE"/>
          </a:p>
        </p:txBody>
      </p:sp>
    </p:spTree>
    <p:extLst>
      <p:ext uri="{BB962C8B-B14F-4D97-AF65-F5344CB8AC3E}">
        <p14:creationId xmlns:p14="http://schemas.microsoft.com/office/powerpoint/2010/main" val="166298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start out by calculating the percentage growth of the industry’s emissions since the reference year, and then the percentage growth in each airline’s emissions</a:t>
            </a:r>
          </a:p>
          <a:p>
            <a:endParaRPr lang="en-GB" dirty="0" smtClean="0"/>
          </a:p>
          <a:p>
            <a:r>
              <a:rPr lang="en-GB" dirty="0" smtClean="0"/>
              <a:t>You compare these two: if the airline’s cumulative growth was</a:t>
            </a:r>
            <a:r>
              <a:rPr lang="en-GB" baseline="0" dirty="0" smtClean="0"/>
              <a:t> less than two times that of the industry, it does not get any compensation</a:t>
            </a:r>
          </a:p>
          <a:p>
            <a:endParaRPr lang="en-GB" baseline="0" dirty="0" smtClean="0"/>
          </a:p>
          <a:p>
            <a:r>
              <a:rPr lang="en-GB" baseline="0" dirty="0" smtClean="0"/>
              <a:t>If it is greater, then it does get compensation, which is calculated as its emissions in the reference year times the difference between its growth and two times industry growth</a:t>
            </a:r>
          </a:p>
          <a:p>
            <a:endParaRPr lang="en-GB" baseline="0" dirty="0" smtClean="0"/>
          </a:p>
          <a:p>
            <a:r>
              <a:rPr lang="en-GB" baseline="0" dirty="0" smtClean="0"/>
              <a:t>We repeat this calculation for every airline.</a:t>
            </a:r>
          </a:p>
          <a:p>
            <a:endParaRPr lang="en-GB" baseline="0" dirty="0" smtClean="0"/>
          </a:p>
          <a:p>
            <a:r>
              <a:rPr lang="en-GB" baseline="0" dirty="0" smtClean="0"/>
              <a:t>If the total sum of the compensation for all airlines is less than half the reserve – the height of that purple rectangle – then you reduce each airline’s offset obligation by its calculated compensation.</a:t>
            </a:r>
          </a:p>
          <a:p>
            <a:endParaRPr lang="en-GB" baseline="0" dirty="0" smtClean="0"/>
          </a:p>
          <a:p>
            <a:r>
              <a:rPr lang="en-GB" baseline="0" dirty="0" smtClean="0"/>
              <a:t>If it exceeds that number, then you need to calculate the constrained compensation: you distribute the reserve in proportion to the compensation each airline would have received had there been no constraint</a:t>
            </a:r>
            <a:endParaRPr lang="en-GB"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6</a:t>
            </a:fld>
            <a:endParaRPr lang="de-DE"/>
          </a:p>
        </p:txBody>
      </p:sp>
    </p:spTree>
    <p:extLst>
      <p:ext uri="{BB962C8B-B14F-4D97-AF65-F5344CB8AC3E}">
        <p14:creationId xmlns:p14="http://schemas.microsoft.com/office/powerpoint/2010/main" val="146172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GB" dirty="0" smtClean="0"/>
              <a:t>Anyway, pressing on. </a:t>
            </a:r>
          </a:p>
          <a:p>
            <a:pPr marL="171450" indent="-171450">
              <a:buFont typeface="Wingdings"/>
              <a:buChar char="Ø"/>
            </a:pPr>
            <a:r>
              <a:rPr lang="en-GB" dirty="0" smtClean="0"/>
              <a:t>To</a:t>
            </a:r>
            <a:r>
              <a:rPr lang="en-GB" baseline="0" dirty="0" smtClean="0"/>
              <a:t> figure out how the proposal would affect airlines, we had to project their future emissions</a:t>
            </a:r>
          </a:p>
          <a:p>
            <a:pPr marL="171450" indent="-171450">
              <a:buFont typeface="Wingdings"/>
              <a:buChar char="Ø"/>
            </a:pPr>
            <a:r>
              <a:rPr lang="en-GB" baseline="0" dirty="0" smtClean="0"/>
              <a:t>We started with current emissions/ These data are very hard to come by. We were fortunate enough to be given a dataset of 2012 emissions by origin, destination, airline, and aircraft type assembled by David Southgate. </a:t>
            </a:r>
          </a:p>
          <a:p>
            <a:pPr marL="171450" indent="-171450">
              <a:buFont typeface="Wingdings"/>
              <a:buChar char="Ø"/>
            </a:pPr>
            <a:r>
              <a:rPr lang="en-US" sz="1200" kern="1200" dirty="0" smtClean="0">
                <a:solidFill>
                  <a:schemeClr val="tx1"/>
                </a:solidFill>
                <a:effectLst/>
                <a:latin typeface="+mn-lt"/>
                <a:ea typeface="+mn-ea"/>
                <a:cs typeface="+mn-cs"/>
              </a:rPr>
              <a:t>From 2004 to 2012 Dave was the Australian Government representative on the United Nations International Civil Aviation Organization (ICAO) Committee on Aviation Environmental Protection (CAEP).</a:t>
            </a:r>
            <a:r>
              <a:rPr lang="en-US" dirty="0" smtClean="0">
                <a:effectLst/>
              </a:rPr>
              <a:t> </a:t>
            </a:r>
          </a:p>
          <a:p>
            <a:pPr marL="171450" indent="-171450">
              <a:buFont typeface="Wingdings"/>
              <a:buChar char="Ø"/>
            </a:pPr>
            <a:r>
              <a:rPr lang="en-US" dirty="0" smtClean="0">
                <a:effectLst/>
              </a:rPr>
              <a:t>The data are reasonably complete – they match well with external sources of data. </a:t>
            </a:r>
          </a:p>
          <a:p>
            <a:pPr marL="171450" indent="-171450">
              <a:buFont typeface="Wingdings"/>
              <a:buChar char="Ø"/>
            </a:pPr>
            <a:r>
              <a:rPr lang="en-US" dirty="0" smtClean="0">
                <a:effectLst/>
              </a:rPr>
              <a:t>They do not contain data on freight emissions, which were estimated using other data sources</a:t>
            </a:r>
          </a:p>
          <a:p>
            <a:pPr marL="171450" indent="-171450">
              <a:buFont typeface="Wingdings"/>
              <a:buChar char="Ø"/>
            </a:pPr>
            <a:endParaRPr lang="en-GB" dirty="0" smtClean="0"/>
          </a:p>
        </p:txBody>
      </p:sp>
      <p:sp>
        <p:nvSpPr>
          <p:cNvPr id="4" name="Slide Number Placeholder 3"/>
          <p:cNvSpPr>
            <a:spLocks noGrp="1"/>
          </p:cNvSpPr>
          <p:nvPr>
            <p:ph type="sldNum" sz="quarter" idx="10"/>
          </p:nvPr>
        </p:nvSpPr>
        <p:spPr/>
        <p:txBody>
          <a:bodyPr/>
          <a:lstStyle/>
          <a:p>
            <a:fld id="{7A29C615-A225-4096-8550-6EC4F827952E}" type="slidenum">
              <a:rPr lang="de-DE" smtClean="0"/>
              <a:pPr/>
              <a:t>7</a:t>
            </a:fld>
            <a:endParaRPr lang="de-DE"/>
          </a:p>
        </p:txBody>
      </p:sp>
    </p:spTree>
    <p:extLst>
      <p:ext uri="{BB962C8B-B14F-4D97-AF65-F5344CB8AC3E}">
        <p14:creationId xmlns:p14="http://schemas.microsoft.com/office/powerpoint/2010/main" val="101207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a:buChar char="Ø"/>
            </a:pPr>
            <a:r>
              <a:rPr lang="en-GB" dirty="0" smtClean="0"/>
              <a:t>We forecast future emissions</a:t>
            </a:r>
            <a:r>
              <a:rPr lang="en-GB" baseline="0" dirty="0" smtClean="0"/>
              <a:t> for about 100 airlines by combining 2012 emissions with information on these airlines</a:t>
            </a:r>
          </a:p>
          <a:p>
            <a:pPr marL="0" indent="0">
              <a:buFont typeface="Wingdings"/>
              <a:buNone/>
            </a:pPr>
            <a:endParaRPr lang="en-GB" baseline="0" dirty="0" smtClean="0"/>
          </a:p>
          <a:p>
            <a:pPr marL="171450" indent="-171450">
              <a:buFont typeface="Wingdings"/>
              <a:buChar char="Ø"/>
            </a:pPr>
            <a:r>
              <a:rPr lang="en-GB" baseline="0" dirty="0" smtClean="0"/>
              <a:t>This included their fleet size, fleet age, the size of their order books, their geographical footprints, Airbus’s forecasts on how much each region group was expected to grow and assumptions about how long aircraft could be operated before they retired, and about potential gains in efficiency</a:t>
            </a:r>
          </a:p>
          <a:p>
            <a:pPr marL="0" indent="0">
              <a:buFont typeface="Wingdings"/>
              <a:buNone/>
            </a:pPr>
            <a:endParaRPr lang="en-GB" baseline="0" dirty="0" smtClean="0"/>
          </a:p>
          <a:p>
            <a:pPr marL="171450" indent="-171450">
              <a:buFont typeface="Wingdings"/>
              <a:buChar char="Ø"/>
            </a:pPr>
            <a:r>
              <a:rPr lang="en-GB" baseline="0" dirty="0" smtClean="0"/>
              <a:t>This is a very basic model – we just wanted a very rough estimate of how different sorts of airlines would grow over time</a:t>
            </a:r>
          </a:p>
          <a:p>
            <a:pPr marL="171450" indent="-171450">
              <a:buFont typeface="Wingdings"/>
              <a:buChar char="Ø"/>
            </a:pPr>
            <a:endParaRPr lang="en-GB" dirty="0" smtClean="0"/>
          </a:p>
          <a:p>
            <a:endParaRPr lang="en-GB"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8</a:t>
            </a:fld>
            <a:endParaRPr lang="de-DE"/>
          </a:p>
        </p:txBody>
      </p:sp>
    </p:spTree>
    <p:extLst>
      <p:ext uri="{BB962C8B-B14F-4D97-AF65-F5344CB8AC3E}">
        <p14:creationId xmlns:p14="http://schemas.microsoft.com/office/powerpoint/2010/main" val="10120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GB" dirty="0" smtClean="0"/>
              <a:t>Based</a:t>
            </a:r>
            <a:r>
              <a:rPr lang="en-GB" baseline="0" dirty="0" smtClean="0"/>
              <a:t> on this, we calculated the offset obligations of individual airlines. However, we did not want to discuss these publicly, in case they raised commercial hackles.</a:t>
            </a:r>
          </a:p>
          <a:p>
            <a:pPr marL="171450" indent="-171450">
              <a:buFont typeface="Wingdings" charset="2"/>
              <a:buChar char="Ø"/>
            </a:pPr>
            <a:r>
              <a:rPr lang="en-GB" baseline="0" dirty="0" smtClean="0"/>
              <a:t>So, we had to find a way of discussing how emissions would affect different types of airlines.</a:t>
            </a:r>
          </a:p>
          <a:p>
            <a:pPr marL="171450" indent="-171450">
              <a:buFont typeface="Wingdings" charset="2"/>
              <a:buChar char="Ø"/>
            </a:pPr>
            <a:r>
              <a:rPr lang="en-GB" baseline="0" dirty="0" smtClean="0"/>
              <a:t>We tried to manually identify airlines we thought typified a certain size category and growth rate, but – even though we anonymized them - we found that people found it very easy to recognize them</a:t>
            </a:r>
          </a:p>
          <a:p>
            <a:pPr marL="171450" indent="-171450">
              <a:buFont typeface="Wingdings" charset="2"/>
              <a:buChar char="Ø"/>
            </a:pPr>
            <a:r>
              <a:rPr lang="en-GB" baseline="0" dirty="0" smtClean="0"/>
              <a:t>So we tried this alternative approach, where we used hierarchical cluster analysis to find groups of airlines that had similar characteristics. We then reported the offset obligations and characteristics of the entire group; so that individual airlines were – hopefully – not easily identifiable.</a:t>
            </a:r>
          </a:p>
          <a:p>
            <a:pPr marL="171450" indent="-171450">
              <a:buFont typeface="Wingdings" charset="2"/>
              <a:buChar char="Ø"/>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A29C615-A225-4096-8550-6EC4F827952E}" type="slidenum">
              <a:rPr lang="de-DE" smtClean="0"/>
              <a:pPr/>
              <a:t>9</a:t>
            </a:fld>
            <a:endParaRPr lang="de-DE"/>
          </a:p>
        </p:txBody>
      </p:sp>
    </p:spTree>
    <p:extLst>
      <p:ext uri="{BB962C8B-B14F-4D97-AF65-F5344CB8AC3E}">
        <p14:creationId xmlns:p14="http://schemas.microsoft.com/office/powerpoint/2010/main" val="101207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rgbClr val="C00000"/>
                </a:solidFill>
                <a:latin typeface="Georgia" pitchFamily="18" charset="0"/>
              </a:defRPr>
            </a:lvl1pPr>
          </a:lstStyle>
          <a:p>
            <a:r>
              <a:rPr lang="en-US" dirty="0" smtClean="0"/>
              <a:t>Click to edit Master title style</a:t>
            </a:r>
            <a:endParaRPr lang="de-DE" dirty="0"/>
          </a:p>
        </p:txBody>
      </p:sp>
      <p:sp>
        <p:nvSpPr>
          <p:cNvPr id="3" name="Content Placeholder 2"/>
          <p:cNvSpPr>
            <a:spLocks noGrp="1"/>
          </p:cNvSpPr>
          <p:nvPr>
            <p:ph idx="1"/>
          </p:nvPr>
        </p:nvSpPr>
        <p:spPr/>
        <p:txBody>
          <a:bodyPr/>
          <a:lstStyle>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6" name="Slide Number Placeholder 5"/>
          <p:cNvSpPr>
            <a:spLocks noGrp="1"/>
          </p:cNvSpPr>
          <p:nvPr>
            <p:ph type="sldNum" sz="quarter" idx="12"/>
          </p:nvPr>
        </p:nvSpPr>
        <p:spPr>
          <a:xfrm>
            <a:off x="8676456" y="0"/>
            <a:ext cx="467544" cy="365125"/>
          </a:xfrm>
          <a:solidFill>
            <a:srgbClr val="C00000"/>
          </a:solidFill>
        </p:spPr>
        <p:txBody>
          <a:bodyPr/>
          <a:lstStyle>
            <a:lvl1pPr>
              <a:defRPr sz="1800" b="1">
                <a:solidFill>
                  <a:schemeClr val="bg1"/>
                </a:solidFill>
              </a:defRPr>
            </a:lvl1pPr>
          </a:lstStyle>
          <a:p>
            <a:fld id="{44E57228-1613-4B5D-B6F4-6BBEFB0BC52A}" type="slidenum">
              <a:rPr lang="de-DE" smtClean="0"/>
              <a:pPr/>
              <a:t>‹#›</a:t>
            </a:fld>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de-D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Slide Number Placeholder 6"/>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endParaRPr lang="de-D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Slide Number Placeholder 8"/>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endParaRPr lang="de-D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Slide Number Placeholder 4"/>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Slide Number Placeholder 3"/>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Slide Number Placeholder 6"/>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de-D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Slide Number Placeholder 6"/>
          <p:cNvSpPr>
            <a:spLocks noGrp="1"/>
          </p:cNvSpPr>
          <p:nvPr>
            <p:ph type="sldNum" sz="quarter" idx="12"/>
          </p:nvPr>
        </p:nvSpPr>
        <p:spPr/>
        <p:txBody>
          <a:bodyPr/>
          <a:lstStyle/>
          <a:p>
            <a:fld id="{CBE42738-473F-4E93-954B-DCA921C8E280}"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42738-473F-4E93-954B-DCA921C8E280}" type="slidenum">
              <a:rPr lang="de-DE" smtClean="0"/>
              <a:pPr/>
              <a:t>‹#›</a:t>
            </a:fld>
            <a:endParaRPr lang="de-DE"/>
          </a:p>
        </p:txBody>
      </p:sp>
      <p:pic>
        <p:nvPicPr>
          <p:cNvPr id="7" name="Picture 6" descr="cmu log.jpg"/>
          <p:cNvPicPr>
            <a:picLocks noChangeAspect="1"/>
          </p:cNvPicPr>
          <p:nvPr userDrawn="1"/>
        </p:nvPicPr>
        <p:blipFill>
          <a:blip r:embed="rId13" cstate="print"/>
          <a:stretch>
            <a:fillRect/>
          </a:stretch>
        </p:blipFill>
        <p:spPr>
          <a:xfrm>
            <a:off x="467544" y="6165304"/>
            <a:ext cx="864096" cy="5616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000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image" Target="../media/image10.png"/><Relationship Id="rId1" Type="http://schemas.microsoft.com/office/2007/relationships/media" Target="../media/media1.mov"/><Relationship Id="rId2" Type="http://schemas.openxmlformats.org/officeDocument/2006/relationships/video" Target="../media/media1.mo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3.xml"/><Relationship Id="rId5" Type="http://schemas.openxmlformats.org/officeDocument/2006/relationships/image" Target="../media/image11.png"/><Relationship Id="rId1" Type="http://schemas.microsoft.com/office/2007/relationships/media" Target="../media/media2.mov"/><Relationship Id="rId2" Type="http://schemas.openxmlformats.org/officeDocument/2006/relationships/video" Target="../media/media2.mov"/></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72" y="4365723"/>
            <a:ext cx="7772400" cy="987615"/>
          </a:xfrm>
        </p:spPr>
        <p:txBody>
          <a:bodyPr>
            <a:noAutofit/>
          </a:bodyPr>
          <a:lstStyle/>
          <a:p>
            <a:r>
              <a:rPr lang="en-GB" sz="3000" cap="none" dirty="0" smtClean="0">
                <a:latin typeface="Georgia" pitchFamily="18" charset="0"/>
              </a:rPr>
              <a:t>Analysis of ICAO’s Market-based Mechanism: </a:t>
            </a:r>
            <a:r>
              <a:rPr lang="en-GB" sz="3000" cap="none" dirty="0" err="1" smtClean="0">
                <a:latin typeface="Georgia" pitchFamily="18" charset="0"/>
              </a:rPr>
              <a:t>Strawman</a:t>
            </a:r>
            <a:r>
              <a:rPr lang="en-GB" sz="3000" cap="none" dirty="0" smtClean="0">
                <a:latin typeface="Georgia" pitchFamily="18" charset="0"/>
              </a:rPr>
              <a:t> v1.1</a:t>
            </a:r>
            <a:endParaRPr lang="en-US" sz="3000" b="1" cap="none" noProof="0" dirty="0">
              <a:latin typeface="Georgia" pitchFamily="18" charset="0"/>
            </a:endParaRPr>
          </a:p>
        </p:txBody>
      </p:sp>
      <p:sp>
        <p:nvSpPr>
          <p:cNvPr id="3" name="Subtitle 2"/>
          <p:cNvSpPr>
            <a:spLocks noGrp="1"/>
          </p:cNvSpPr>
          <p:nvPr>
            <p:ph type="body" idx="1"/>
          </p:nvPr>
        </p:nvSpPr>
        <p:spPr>
          <a:xfrm>
            <a:off x="719572" y="5361180"/>
            <a:ext cx="7772400" cy="552096"/>
          </a:xfrm>
        </p:spPr>
        <p:txBody>
          <a:bodyPr>
            <a:normAutofit lnSpcReduction="10000"/>
          </a:bodyPr>
          <a:lstStyle/>
          <a:p>
            <a:r>
              <a:rPr lang="en-US" sz="1600" dirty="0" smtClean="0"/>
              <a:t>Parth </a:t>
            </a:r>
            <a:r>
              <a:rPr lang="en-US" sz="1600" dirty="0" err="1" smtClean="0"/>
              <a:t>Vaishnav</a:t>
            </a:r>
            <a:r>
              <a:rPr lang="en-US" sz="1600" dirty="0" smtClean="0"/>
              <a:t>, Pedro </a:t>
            </a:r>
            <a:r>
              <a:rPr lang="en-US" sz="1600" dirty="0" err="1" smtClean="0"/>
              <a:t>Piris-Cabezas</a:t>
            </a:r>
            <a:r>
              <a:rPr lang="en-US" sz="1600" dirty="0" smtClean="0"/>
              <a:t>, Rafael </a:t>
            </a:r>
            <a:r>
              <a:rPr lang="en-US" sz="1600" dirty="0" err="1" smtClean="0"/>
              <a:t>Grillo</a:t>
            </a:r>
            <a:r>
              <a:rPr lang="en-US" sz="1600" dirty="0"/>
              <a:t>, Annie </a:t>
            </a:r>
            <a:r>
              <a:rPr lang="en-US" sz="1600" dirty="0" err="1"/>
              <a:t>Petsonk</a:t>
            </a:r>
            <a:r>
              <a:rPr lang="en-US" sz="1600" dirty="0" smtClean="0"/>
              <a:t>, Paul </a:t>
            </a:r>
            <a:r>
              <a:rPr lang="en-US" sz="1600" dirty="0" err="1" smtClean="0"/>
              <a:t>Fischbeck</a:t>
            </a:r>
            <a:r>
              <a:rPr lang="en-US" sz="1600" dirty="0" smtClean="0"/>
              <a:t>, Granger Morgan</a:t>
            </a:r>
            <a:endParaRPr lang="en-US" sz="1600" dirty="0"/>
          </a:p>
        </p:txBody>
      </p:sp>
      <p:pic>
        <p:nvPicPr>
          <p:cNvPr id="6" name="Picture 5" descr="Cant spell procrastin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3983421"/>
          </a:xfrm>
          <a:prstGeom prst="rect">
            <a:avLst/>
          </a:prstGeom>
        </p:spPr>
      </p:pic>
      <p:sp>
        <p:nvSpPr>
          <p:cNvPr id="7" name="TextBox 6"/>
          <p:cNvSpPr txBox="1"/>
          <p:nvPr/>
        </p:nvSpPr>
        <p:spPr>
          <a:xfrm>
            <a:off x="7232899" y="3983421"/>
            <a:ext cx="1911101" cy="307777"/>
          </a:xfrm>
          <a:prstGeom prst="rect">
            <a:avLst/>
          </a:prstGeom>
          <a:noFill/>
        </p:spPr>
        <p:txBody>
          <a:bodyPr wrap="none" rtlCol="0">
            <a:spAutoFit/>
          </a:bodyPr>
          <a:lstStyle/>
          <a:p>
            <a:r>
              <a:rPr lang="en-US" sz="1400" dirty="0" smtClean="0"/>
              <a:t>Source: </a:t>
            </a:r>
            <a:r>
              <a:rPr lang="en-US" sz="1400" dirty="0" err="1" smtClean="0"/>
              <a:t>flyingclean.com</a:t>
            </a:r>
            <a:endParaRPr lang="en-US" sz="1400" dirty="0"/>
          </a:p>
        </p:txBody>
      </p:sp>
      <p:sp>
        <p:nvSpPr>
          <p:cNvPr id="8" name="Slide Number Placeholder 7"/>
          <p:cNvSpPr>
            <a:spLocks noGrp="1"/>
          </p:cNvSpPr>
          <p:nvPr>
            <p:ph type="sldNum" sz="quarter" idx="12"/>
          </p:nvPr>
        </p:nvSpPr>
        <p:spPr/>
        <p:txBody>
          <a:bodyPr/>
          <a:lstStyle/>
          <a:p>
            <a:fld id="{CBE42738-473F-4E93-954B-DCA921C8E280}" type="slidenum">
              <a:rPr lang="de-DE" smtClean="0"/>
              <a:pPr/>
              <a:t>1</a:t>
            </a:fld>
            <a:endParaRPr lang="de-DE"/>
          </a:p>
        </p:txBody>
      </p:sp>
    </p:spTree>
    <p:extLst>
      <p:ext uri="{BB962C8B-B14F-4D97-AF65-F5344CB8AC3E}">
        <p14:creationId xmlns:p14="http://schemas.microsoft.com/office/powerpoint/2010/main" val="302905192"/>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b="1" dirty="0" smtClean="0">
                <a:latin typeface="Georgia" pitchFamily="18" charset="0"/>
              </a:rPr>
              <a:t>Nine diverse clusters of airlines formed</a:t>
            </a:r>
            <a:endParaRPr lang="en-US" sz="3400" b="0" noProof="0" dirty="0"/>
          </a:p>
        </p:txBody>
      </p:sp>
      <p:sp>
        <p:nvSpPr>
          <p:cNvPr id="9" name="Slide Number Placeholder 8"/>
          <p:cNvSpPr>
            <a:spLocks noGrp="1"/>
          </p:cNvSpPr>
          <p:nvPr>
            <p:ph type="sldNum" sz="quarter" idx="12"/>
          </p:nvPr>
        </p:nvSpPr>
        <p:spPr/>
        <p:txBody>
          <a:bodyPr/>
          <a:lstStyle/>
          <a:p>
            <a:fld id="{44E57228-1613-4B5D-B6F4-6BBEFB0BC52A}" type="slidenum">
              <a:rPr lang="de-DE" smtClean="0"/>
              <a:pPr/>
              <a:t>10</a:t>
            </a:fld>
            <a:endParaRPr lang="de-DE" dirty="0"/>
          </a:p>
        </p:txBody>
      </p:sp>
      <p:pic>
        <p:nvPicPr>
          <p:cNvPr id="3" name="Picture 2"/>
          <p:cNvPicPr>
            <a:picLocks noChangeAspect="1"/>
          </p:cNvPicPr>
          <p:nvPr/>
        </p:nvPicPr>
        <p:blipFill>
          <a:blip r:embed="rId3"/>
          <a:stretch>
            <a:fillRect/>
          </a:stretch>
        </p:blipFill>
        <p:spPr>
          <a:xfrm>
            <a:off x="457735" y="2024844"/>
            <a:ext cx="8224996" cy="3499998"/>
          </a:xfrm>
          <a:prstGeom prst="rect">
            <a:avLst/>
          </a:prstGeom>
        </p:spPr>
      </p:pic>
    </p:spTree>
    <p:extLst>
      <p:ext uri="{BB962C8B-B14F-4D97-AF65-F5344CB8AC3E}">
        <p14:creationId xmlns:p14="http://schemas.microsoft.com/office/powerpoint/2010/main" val="4118016735"/>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dirty="0"/>
              <a:t>The </a:t>
            </a:r>
            <a:r>
              <a:rPr lang="en-GB" sz="3400" dirty="0" err="1"/>
              <a:t>strawman</a:t>
            </a:r>
            <a:r>
              <a:rPr lang="en-GB" sz="3400" dirty="0"/>
              <a:t> proposal would cap emissions at 2020 </a:t>
            </a:r>
            <a:r>
              <a:rPr lang="en-GB" sz="3400" dirty="0" smtClean="0"/>
              <a:t>levels (*)</a:t>
            </a:r>
            <a:endParaRPr lang="en-US" sz="3400" b="0" noProof="0" dirty="0"/>
          </a:p>
        </p:txBody>
      </p:sp>
      <p:sp>
        <p:nvSpPr>
          <p:cNvPr id="9" name="Slide Number Placeholder 8"/>
          <p:cNvSpPr>
            <a:spLocks noGrp="1"/>
          </p:cNvSpPr>
          <p:nvPr>
            <p:ph type="sldNum" sz="quarter" idx="12"/>
          </p:nvPr>
        </p:nvSpPr>
        <p:spPr/>
        <p:txBody>
          <a:bodyPr/>
          <a:lstStyle/>
          <a:p>
            <a:fld id="{44E57228-1613-4B5D-B6F4-6BBEFB0BC52A}" type="slidenum">
              <a:rPr lang="de-DE" smtClean="0"/>
              <a:pPr/>
              <a:t>11</a:t>
            </a:fld>
            <a:endParaRPr lang="de-DE" dirty="0"/>
          </a:p>
        </p:txBody>
      </p:sp>
      <p:pic>
        <p:nvPicPr>
          <p:cNvPr id="4" name="Picture 3"/>
          <p:cNvPicPr>
            <a:picLocks noChangeAspect="1"/>
          </p:cNvPicPr>
          <p:nvPr/>
        </p:nvPicPr>
        <p:blipFill>
          <a:blip r:embed="rId3"/>
          <a:stretch>
            <a:fillRect/>
          </a:stretch>
        </p:blipFill>
        <p:spPr>
          <a:xfrm>
            <a:off x="457200" y="1435061"/>
            <a:ext cx="7243202" cy="4658235"/>
          </a:xfrm>
          <a:prstGeom prst="rect">
            <a:avLst/>
          </a:prstGeom>
        </p:spPr>
      </p:pic>
      <p:sp>
        <p:nvSpPr>
          <p:cNvPr id="6" name="TextBox 5"/>
          <p:cNvSpPr txBox="1"/>
          <p:nvPr/>
        </p:nvSpPr>
        <p:spPr>
          <a:xfrm>
            <a:off x="3294259" y="6076559"/>
            <a:ext cx="4406143" cy="369332"/>
          </a:xfrm>
          <a:prstGeom prst="rect">
            <a:avLst/>
          </a:prstGeom>
          <a:noFill/>
        </p:spPr>
        <p:txBody>
          <a:bodyPr wrap="none" rtlCol="0">
            <a:spAutoFit/>
          </a:bodyPr>
          <a:lstStyle/>
          <a:p>
            <a:r>
              <a:rPr lang="en-US" dirty="0" smtClean="0"/>
              <a:t>(*) depending on how the text is interpreted </a:t>
            </a:r>
            <a:endParaRPr lang="en-US" dirty="0"/>
          </a:p>
        </p:txBody>
      </p:sp>
    </p:spTree>
    <p:extLst>
      <p:ext uri="{BB962C8B-B14F-4D97-AF65-F5344CB8AC3E}">
        <p14:creationId xmlns:p14="http://schemas.microsoft.com/office/powerpoint/2010/main" val="1555414049"/>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lusters_Evolut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00839" y="1788497"/>
            <a:ext cx="5542322" cy="4757169"/>
          </a:xfrm>
          <a:prstGeom prst="rect">
            <a:avLst/>
          </a:prstGeom>
        </p:spPr>
      </p:pic>
      <p:sp>
        <p:nvSpPr>
          <p:cNvPr id="2" name="Title 1"/>
          <p:cNvSpPr>
            <a:spLocks noGrp="1"/>
          </p:cNvSpPr>
          <p:nvPr>
            <p:ph type="title"/>
          </p:nvPr>
        </p:nvSpPr>
        <p:spPr/>
        <p:txBody>
          <a:bodyPr>
            <a:noAutofit/>
          </a:bodyPr>
          <a:lstStyle/>
          <a:p>
            <a:r>
              <a:rPr lang="en-GB" sz="3200" b="1" dirty="0" smtClean="0"/>
              <a:t>Relationship between share of emissions and share of offsets is different for different types of airlines</a:t>
            </a:r>
            <a:endParaRPr lang="en-US" sz="3200" b="0" noProof="0" dirty="0"/>
          </a:p>
        </p:txBody>
      </p:sp>
      <p:cxnSp>
        <p:nvCxnSpPr>
          <p:cNvPr id="6" name="Straight Connector 5"/>
          <p:cNvCxnSpPr/>
          <p:nvPr/>
        </p:nvCxnSpPr>
        <p:spPr>
          <a:xfrm flipV="1">
            <a:off x="2267744" y="2492896"/>
            <a:ext cx="4968552" cy="327636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44E57228-1613-4B5D-B6F4-6BBEFB0BC52A}" type="slidenum">
              <a:rPr lang="de-DE" smtClean="0"/>
              <a:pPr/>
              <a:t>12</a:t>
            </a:fld>
            <a:endParaRPr lang="de-DE" dirty="0"/>
          </a:p>
        </p:txBody>
      </p:sp>
      <p:grpSp>
        <p:nvGrpSpPr>
          <p:cNvPr id="5" name="Group 4"/>
          <p:cNvGrpSpPr/>
          <p:nvPr/>
        </p:nvGrpSpPr>
        <p:grpSpPr>
          <a:xfrm>
            <a:off x="1979712" y="2704274"/>
            <a:ext cx="4968552" cy="3285656"/>
            <a:chOff x="1979712" y="2704274"/>
            <a:chExt cx="4968552" cy="3285656"/>
          </a:xfrm>
        </p:grpSpPr>
        <p:sp>
          <p:nvSpPr>
            <p:cNvPr id="4" name="TextBox 3"/>
            <p:cNvSpPr txBox="1"/>
            <p:nvPr/>
          </p:nvSpPr>
          <p:spPr>
            <a:xfrm>
              <a:off x="2483767" y="5800618"/>
              <a:ext cx="215133" cy="184666"/>
            </a:xfrm>
            <a:prstGeom prst="rect">
              <a:avLst/>
            </a:prstGeom>
            <a:solidFill>
              <a:schemeClr val="bg1"/>
            </a:solidFill>
          </p:spPr>
          <p:txBody>
            <a:bodyPr wrap="square" lIns="0" tIns="0" rIns="0" bIns="0" rtlCol="0">
              <a:spAutoFit/>
            </a:bodyPr>
            <a:lstStyle/>
            <a:p>
              <a:r>
                <a:rPr lang="en-US" sz="1200" dirty="0" smtClean="0">
                  <a:latin typeface="Garamond" charset="0"/>
                  <a:ea typeface="Garamond" charset="0"/>
                  <a:cs typeface="Garamond" charset="0"/>
                </a:rPr>
                <a:t>0%</a:t>
              </a:r>
              <a:endParaRPr lang="en-US" sz="1200" dirty="0">
                <a:latin typeface="Garamond" charset="0"/>
                <a:ea typeface="Garamond" charset="0"/>
                <a:cs typeface="Garamond" charset="0"/>
              </a:endParaRPr>
            </a:p>
          </p:txBody>
        </p:sp>
        <p:sp>
          <p:nvSpPr>
            <p:cNvPr id="8" name="TextBox 7"/>
            <p:cNvSpPr txBox="1"/>
            <p:nvPr/>
          </p:nvSpPr>
          <p:spPr>
            <a:xfrm>
              <a:off x="2808695" y="5800618"/>
              <a:ext cx="323145"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2%</a:t>
              </a:r>
              <a:endParaRPr lang="en-US" sz="1200" dirty="0">
                <a:latin typeface="Garamond" charset="0"/>
                <a:ea typeface="Garamond" charset="0"/>
                <a:cs typeface="Garamond" charset="0"/>
              </a:endParaRPr>
            </a:p>
          </p:txBody>
        </p:sp>
        <p:sp>
          <p:nvSpPr>
            <p:cNvPr id="9" name="TextBox 8"/>
            <p:cNvSpPr txBox="1"/>
            <p:nvPr/>
          </p:nvSpPr>
          <p:spPr>
            <a:xfrm>
              <a:off x="3204739" y="5800618"/>
              <a:ext cx="323145" cy="184666"/>
            </a:xfrm>
            <a:prstGeom prst="rect">
              <a:avLst/>
            </a:prstGeom>
            <a:solidFill>
              <a:schemeClr val="bg1"/>
            </a:solidFill>
          </p:spPr>
          <p:txBody>
            <a:bodyPr wrap="square" lIns="0" tIns="0" rIns="0" bIns="0" rtlCol="0">
              <a:spAutoFit/>
            </a:bodyPr>
            <a:lstStyle/>
            <a:p>
              <a:pPr algn="ctr"/>
              <a:r>
                <a:rPr lang="en-US" sz="1200" dirty="0">
                  <a:latin typeface="Garamond" charset="0"/>
                  <a:ea typeface="Garamond" charset="0"/>
                  <a:cs typeface="Garamond" charset="0"/>
                </a:rPr>
                <a:t>4</a:t>
              </a:r>
              <a:r>
                <a:rPr lang="en-US" sz="1200" dirty="0" smtClean="0">
                  <a:latin typeface="Garamond" charset="0"/>
                  <a:ea typeface="Garamond" charset="0"/>
                  <a:cs typeface="Garamond" charset="0"/>
                </a:rPr>
                <a:t>%</a:t>
              </a:r>
              <a:endParaRPr lang="en-US" sz="1200" dirty="0">
                <a:latin typeface="Garamond" charset="0"/>
                <a:ea typeface="Garamond" charset="0"/>
                <a:cs typeface="Garamond" charset="0"/>
              </a:endParaRPr>
            </a:p>
          </p:txBody>
        </p:sp>
        <p:sp>
          <p:nvSpPr>
            <p:cNvPr id="10" name="TextBox 9"/>
            <p:cNvSpPr txBox="1"/>
            <p:nvPr/>
          </p:nvSpPr>
          <p:spPr>
            <a:xfrm>
              <a:off x="3636787" y="5805264"/>
              <a:ext cx="323145"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6%</a:t>
              </a:r>
              <a:endParaRPr lang="en-US" sz="1200" dirty="0">
                <a:latin typeface="Garamond" charset="0"/>
                <a:ea typeface="Garamond" charset="0"/>
                <a:cs typeface="Garamond" charset="0"/>
              </a:endParaRPr>
            </a:p>
          </p:txBody>
        </p:sp>
        <p:sp>
          <p:nvSpPr>
            <p:cNvPr id="13" name="TextBox 12"/>
            <p:cNvSpPr txBox="1"/>
            <p:nvPr/>
          </p:nvSpPr>
          <p:spPr>
            <a:xfrm>
              <a:off x="4068835" y="5800618"/>
              <a:ext cx="323145" cy="184666"/>
            </a:xfrm>
            <a:prstGeom prst="rect">
              <a:avLst/>
            </a:prstGeom>
            <a:solidFill>
              <a:schemeClr val="bg1"/>
            </a:solidFill>
          </p:spPr>
          <p:txBody>
            <a:bodyPr wrap="square" lIns="0" tIns="0" rIns="0" bIns="0" rtlCol="0">
              <a:spAutoFit/>
            </a:bodyPr>
            <a:lstStyle/>
            <a:p>
              <a:pPr algn="ctr"/>
              <a:r>
                <a:rPr lang="en-US" sz="1200" dirty="0">
                  <a:latin typeface="Garamond" charset="0"/>
                  <a:ea typeface="Garamond" charset="0"/>
                  <a:cs typeface="Garamond" charset="0"/>
                </a:rPr>
                <a:t>8</a:t>
              </a:r>
              <a:r>
                <a:rPr lang="en-US" sz="1200" dirty="0" smtClean="0">
                  <a:latin typeface="Garamond" charset="0"/>
                  <a:ea typeface="Garamond" charset="0"/>
                  <a:cs typeface="Garamond" charset="0"/>
                </a:rPr>
                <a:t>%</a:t>
              </a:r>
              <a:endParaRPr lang="en-US" sz="1200" dirty="0">
                <a:latin typeface="Garamond" charset="0"/>
                <a:ea typeface="Garamond" charset="0"/>
                <a:cs typeface="Garamond" charset="0"/>
              </a:endParaRPr>
            </a:p>
          </p:txBody>
        </p:sp>
        <p:sp>
          <p:nvSpPr>
            <p:cNvPr id="14" name="TextBox 13"/>
            <p:cNvSpPr txBox="1"/>
            <p:nvPr/>
          </p:nvSpPr>
          <p:spPr>
            <a:xfrm>
              <a:off x="4500883" y="5805264"/>
              <a:ext cx="323145"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10%</a:t>
              </a:r>
              <a:endParaRPr lang="en-US" sz="1200" dirty="0">
                <a:latin typeface="Garamond" charset="0"/>
                <a:ea typeface="Garamond" charset="0"/>
                <a:cs typeface="Garamond" charset="0"/>
              </a:endParaRPr>
            </a:p>
          </p:txBody>
        </p:sp>
        <p:sp>
          <p:nvSpPr>
            <p:cNvPr id="15" name="TextBox 14"/>
            <p:cNvSpPr txBox="1"/>
            <p:nvPr/>
          </p:nvSpPr>
          <p:spPr>
            <a:xfrm>
              <a:off x="4932931" y="5805264"/>
              <a:ext cx="323145"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12%</a:t>
              </a:r>
              <a:endParaRPr lang="en-US" sz="1200" dirty="0">
                <a:latin typeface="Garamond" charset="0"/>
                <a:ea typeface="Garamond" charset="0"/>
                <a:cs typeface="Garamond" charset="0"/>
              </a:endParaRPr>
            </a:p>
          </p:txBody>
        </p:sp>
        <p:sp>
          <p:nvSpPr>
            <p:cNvPr id="16" name="TextBox 15"/>
            <p:cNvSpPr txBox="1"/>
            <p:nvPr/>
          </p:nvSpPr>
          <p:spPr>
            <a:xfrm>
              <a:off x="5364979" y="5805264"/>
              <a:ext cx="323145"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14%</a:t>
              </a:r>
              <a:endParaRPr lang="en-US" sz="1200" dirty="0">
                <a:latin typeface="Garamond" charset="0"/>
                <a:ea typeface="Garamond" charset="0"/>
                <a:cs typeface="Garamond" charset="0"/>
              </a:endParaRPr>
            </a:p>
          </p:txBody>
        </p:sp>
        <p:sp>
          <p:nvSpPr>
            <p:cNvPr id="17" name="TextBox 16"/>
            <p:cNvSpPr txBox="1"/>
            <p:nvPr/>
          </p:nvSpPr>
          <p:spPr>
            <a:xfrm>
              <a:off x="5760132" y="5805264"/>
              <a:ext cx="323145"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16%</a:t>
              </a:r>
              <a:endParaRPr lang="en-US" sz="1200" dirty="0">
                <a:latin typeface="Garamond" charset="0"/>
                <a:ea typeface="Garamond" charset="0"/>
                <a:cs typeface="Garamond" charset="0"/>
              </a:endParaRPr>
            </a:p>
          </p:txBody>
        </p:sp>
        <p:sp>
          <p:nvSpPr>
            <p:cNvPr id="18" name="TextBox 17"/>
            <p:cNvSpPr txBox="1"/>
            <p:nvPr/>
          </p:nvSpPr>
          <p:spPr>
            <a:xfrm>
              <a:off x="6192180" y="5805264"/>
              <a:ext cx="323145"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18%</a:t>
              </a:r>
              <a:endParaRPr lang="en-US" sz="1200" dirty="0">
                <a:latin typeface="Garamond" charset="0"/>
                <a:ea typeface="Garamond" charset="0"/>
                <a:cs typeface="Garamond" charset="0"/>
              </a:endParaRPr>
            </a:p>
          </p:txBody>
        </p:sp>
        <p:sp>
          <p:nvSpPr>
            <p:cNvPr id="19" name="TextBox 18"/>
            <p:cNvSpPr txBox="1"/>
            <p:nvPr/>
          </p:nvSpPr>
          <p:spPr>
            <a:xfrm>
              <a:off x="6625119" y="5805264"/>
              <a:ext cx="323145"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20%</a:t>
              </a:r>
              <a:endParaRPr lang="en-US" sz="1200" dirty="0">
                <a:latin typeface="Garamond" charset="0"/>
                <a:ea typeface="Garamond" charset="0"/>
                <a:cs typeface="Garamond" charset="0"/>
              </a:endParaRPr>
            </a:p>
          </p:txBody>
        </p:sp>
        <p:sp>
          <p:nvSpPr>
            <p:cNvPr id="20" name="TextBox 19"/>
            <p:cNvSpPr txBox="1"/>
            <p:nvPr/>
          </p:nvSpPr>
          <p:spPr>
            <a:xfrm>
              <a:off x="2052867" y="5481228"/>
              <a:ext cx="250881" cy="184666"/>
            </a:xfrm>
            <a:prstGeom prst="rect">
              <a:avLst/>
            </a:prstGeom>
            <a:solidFill>
              <a:schemeClr val="bg1"/>
            </a:solidFill>
          </p:spPr>
          <p:txBody>
            <a:bodyPr wrap="square" lIns="0" tIns="0" rIns="0" bIns="0" rtlCol="0">
              <a:spAutoFit/>
            </a:bodyPr>
            <a:lstStyle/>
            <a:p>
              <a:pPr algn="r"/>
              <a:r>
                <a:rPr lang="en-US" sz="1200" dirty="0" smtClean="0">
                  <a:latin typeface="Garamond" charset="0"/>
                  <a:ea typeface="Garamond" charset="0"/>
                  <a:cs typeface="Garamond" charset="0"/>
                </a:rPr>
                <a:t>0%</a:t>
              </a:r>
              <a:endParaRPr lang="en-US" sz="1200" dirty="0">
                <a:latin typeface="Garamond" charset="0"/>
                <a:ea typeface="Garamond" charset="0"/>
                <a:cs typeface="Garamond" charset="0"/>
              </a:endParaRPr>
            </a:p>
          </p:txBody>
        </p:sp>
        <p:sp>
          <p:nvSpPr>
            <p:cNvPr id="21" name="TextBox 20"/>
            <p:cNvSpPr txBox="1"/>
            <p:nvPr/>
          </p:nvSpPr>
          <p:spPr>
            <a:xfrm>
              <a:off x="2052867" y="4797152"/>
              <a:ext cx="250881" cy="184666"/>
            </a:xfrm>
            <a:prstGeom prst="rect">
              <a:avLst/>
            </a:prstGeom>
            <a:solidFill>
              <a:schemeClr val="bg1"/>
            </a:solidFill>
          </p:spPr>
          <p:txBody>
            <a:bodyPr wrap="square" lIns="0" tIns="0" rIns="0" bIns="0" rtlCol="0">
              <a:spAutoFit/>
            </a:bodyPr>
            <a:lstStyle/>
            <a:p>
              <a:pPr algn="r"/>
              <a:r>
                <a:rPr lang="en-US" sz="1200" dirty="0">
                  <a:latin typeface="Garamond" charset="0"/>
                  <a:ea typeface="Garamond" charset="0"/>
                  <a:cs typeface="Garamond" charset="0"/>
                </a:rPr>
                <a:t>5</a:t>
              </a:r>
              <a:r>
                <a:rPr lang="en-US" sz="1200" dirty="0" smtClean="0">
                  <a:latin typeface="Garamond" charset="0"/>
                  <a:ea typeface="Garamond" charset="0"/>
                  <a:cs typeface="Garamond" charset="0"/>
                </a:rPr>
                <a:t>%</a:t>
              </a:r>
              <a:endParaRPr lang="en-US" sz="1200" dirty="0">
                <a:latin typeface="Garamond" charset="0"/>
                <a:ea typeface="Garamond" charset="0"/>
                <a:cs typeface="Garamond" charset="0"/>
              </a:endParaRPr>
            </a:p>
          </p:txBody>
        </p:sp>
        <p:sp>
          <p:nvSpPr>
            <p:cNvPr id="22" name="TextBox 21"/>
            <p:cNvSpPr txBox="1"/>
            <p:nvPr/>
          </p:nvSpPr>
          <p:spPr>
            <a:xfrm>
              <a:off x="1979713" y="4108430"/>
              <a:ext cx="324036" cy="184666"/>
            </a:xfrm>
            <a:prstGeom prst="rect">
              <a:avLst/>
            </a:prstGeom>
            <a:solidFill>
              <a:schemeClr val="bg1"/>
            </a:solidFill>
          </p:spPr>
          <p:txBody>
            <a:bodyPr wrap="square" lIns="0" tIns="0" rIns="0" bIns="0" rtlCol="0">
              <a:spAutoFit/>
            </a:bodyPr>
            <a:lstStyle/>
            <a:p>
              <a:pPr algn="r"/>
              <a:r>
                <a:rPr lang="en-US" sz="1200" dirty="0" smtClean="0">
                  <a:latin typeface="Garamond" charset="0"/>
                  <a:ea typeface="Garamond" charset="0"/>
                  <a:cs typeface="Garamond" charset="0"/>
                </a:rPr>
                <a:t>10%</a:t>
              </a:r>
              <a:endParaRPr lang="en-US" sz="1200" dirty="0">
                <a:latin typeface="Garamond" charset="0"/>
                <a:ea typeface="Garamond" charset="0"/>
                <a:cs typeface="Garamond" charset="0"/>
              </a:endParaRPr>
            </a:p>
          </p:txBody>
        </p:sp>
        <p:sp>
          <p:nvSpPr>
            <p:cNvPr id="23" name="TextBox 22"/>
            <p:cNvSpPr txBox="1"/>
            <p:nvPr/>
          </p:nvSpPr>
          <p:spPr>
            <a:xfrm>
              <a:off x="1979712" y="3392996"/>
              <a:ext cx="324036" cy="184666"/>
            </a:xfrm>
            <a:prstGeom prst="rect">
              <a:avLst/>
            </a:prstGeom>
            <a:solidFill>
              <a:schemeClr val="bg1"/>
            </a:solidFill>
          </p:spPr>
          <p:txBody>
            <a:bodyPr wrap="square" lIns="0" tIns="0" rIns="0" bIns="0" rtlCol="0">
              <a:spAutoFit/>
            </a:bodyPr>
            <a:lstStyle/>
            <a:p>
              <a:pPr algn="r"/>
              <a:r>
                <a:rPr lang="en-US" sz="1200" dirty="0" smtClean="0">
                  <a:latin typeface="Garamond" charset="0"/>
                  <a:ea typeface="Garamond" charset="0"/>
                  <a:cs typeface="Garamond" charset="0"/>
                </a:rPr>
                <a:t>15%</a:t>
              </a:r>
              <a:endParaRPr lang="en-US" sz="1200" dirty="0">
                <a:latin typeface="Garamond" charset="0"/>
                <a:ea typeface="Garamond" charset="0"/>
                <a:cs typeface="Garamond" charset="0"/>
              </a:endParaRPr>
            </a:p>
          </p:txBody>
        </p:sp>
        <p:sp>
          <p:nvSpPr>
            <p:cNvPr id="24" name="TextBox 23"/>
            <p:cNvSpPr txBox="1"/>
            <p:nvPr/>
          </p:nvSpPr>
          <p:spPr>
            <a:xfrm>
              <a:off x="1979712" y="2704274"/>
              <a:ext cx="324036" cy="184666"/>
            </a:xfrm>
            <a:prstGeom prst="rect">
              <a:avLst/>
            </a:prstGeom>
            <a:solidFill>
              <a:schemeClr val="bg1"/>
            </a:solidFill>
          </p:spPr>
          <p:txBody>
            <a:bodyPr wrap="square" lIns="0" tIns="0" rIns="0" bIns="0" rtlCol="0">
              <a:spAutoFit/>
            </a:bodyPr>
            <a:lstStyle/>
            <a:p>
              <a:pPr algn="r"/>
              <a:r>
                <a:rPr lang="en-US" sz="1200" dirty="0" smtClean="0">
                  <a:latin typeface="Garamond" charset="0"/>
                  <a:ea typeface="Garamond" charset="0"/>
                  <a:cs typeface="Garamond" charset="0"/>
                </a:rPr>
                <a:t>20%</a:t>
              </a:r>
              <a:endParaRPr lang="en-US" sz="1200" dirty="0">
                <a:latin typeface="Garamond" charset="0"/>
                <a:ea typeface="Garamond" charset="0"/>
                <a:cs typeface="Garamond" charset="0"/>
              </a:endParaRPr>
            </a:p>
          </p:txBody>
        </p:sp>
      </p:grpSp>
    </p:spTree>
    <p:extLst>
      <p:ext uri="{BB962C8B-B14F-4D97-AF65-F5344CB8AC3E}">
        <p14:creationId xmlns:p14="http://schemas.microsoft.com/office/powerpoint/2010/main" val="1202364702"/>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lusters_Evolution_ABCD.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59731" y="1664804"/>
            <a:ext cx="6024538" cy="4890268"/>
          </a:xfrm>
          <a:prstGeom prst="rect">
            <a:avLst/>
          </a:prstGeom>
        </p:spPr>
      </p:pic>
      <p:sp>
        <p:nvSpPr>
          <p:cNvPr id="2" name="Title 1"/>
          <p:cNvSpPr>
            <a:spLocks noGrp="1"/>
          </p:cNvSpPr>
          <p:nvPr>
            <p:ph type="title"/>
          </p:nvPr>
        </p:nvSpPr>
        <p:spPr/>
        <p:txBody>
          <a:bodyPr>
            <a:noAutofit/>
          </a:bodyPr>
          <a:lstStyle/>
          <a:p>
            <a:r>
              <a:rPr lang="en-GB" sz="3200" b="1" dirty="0" smtClean="0"/>
              <a:t>Relationship between share of emissions and share of offsets is different for different types of airlines</a:t>
            </a:r>
            <a:endParaRPr lang="en-US" sz="3200" b="0" noProof="0" dirty="0"/>
          </a:p>
        </p:txBody>
      </p:sp>
      <p:cxnSp>
        <p:nvCxnSpPr>
          <p:cNvPr id="8" name="Straight Connector 7"/>
          <p:cNvCxnSpPr/>
          <p:nvPr/>
        </p:nvCxnSpPr>
        <p:spPr>
          <a:xfrm flipH="1">
            <a:off x="2447764" y="2276872"/>
            <a:ext cx="5040560" cy="29883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44E57228-1613-4B5D-B6F4-6BBEFB0BC52A}" type="slidenum">
              <a:rPr lang="de-DE" smtClean="0"/>
              <a:pPr/>
              <a:t>13</a:t>
            </a:fld>
            <a:endParaRPr lang="de-DE" dirty="0"/>
          </a:p>
        </p:txBody>
      </p:sp>
      <p:sp>
        <p:nvSpPr>
          <p:cNvPr id="9" name="TextBox 8"/>
          <p:cNvSpPr txBox="1"/>
          <p:nvPr/>
        </p:nvSpPr>
        <p:spPr>
          <a:xfrm>
            <a:off x="2591780" y="5661248"/>
            <a:ext cx="324036" cy="184666"/>
          </a:xfrm>
          <a:prstGeom prst="rect">
            <a:avLst/>
          </a:prstGeom>
          <a:solidFill>
            <a:schemeClr val="bg1"/>
          </a:solidFill>
        </p:spPr>
        <p:txBody>
          <a:bodyPr wrap="square" lIns="0" tIns="0" rIns="0" bIns="0" rtlCol="0">
            <a:spAutoFit/>
          </a:bodyPr>
          <a:lstStyle/>
          <a:p>
            <a:r>
              <a:rPr lang="en-US" sz="1200" dirty="0" smtClean="0">
                <a:latin typeface="Garamond" charset="0"/>
                <a:ea typeface="Garamond" charset="0"/>
                <a:cs typeface="Garamond" charset="0"/>
              </a:rPr>
              <a:t>0.4%</a:t>
            </a:r>
            <a:endParaRPr lang="en-US" sz="1200" dirty="0">
              <a:latin typeface="Garamond" charset="0"/>
              <a:ea typeface="Garamond" charset="0"/>
              <a:cs typeface="Garamond" charset="0"/>
            </a:endParaRPr>
          </a:p>
        </p:txBody>
      </p:sp>
      <p:sp>
        <p:nvSpPr>
          <p:cNvPr id="10" name="TextBox 9"/>
          <p:cNvSpPr txBox="1"/>
          <p:nvPr/>
        </p:nvSpPr>
        <p:spPr>
          <a:xfrm>
            <a:off x="2951820" y="5661248"/>
            <a:ext cx="432048"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0.6%</a:t>
            </a:r>
            <a:endParaRPr lang="en-US" sz="1200" dirty="0">
              <a:latin typeface="Garamond" charset="0"/>
              <a:ea typeface="Garamond" charset="0"/>
              <a:cs typeface="Garamond" charset="0"/>
            </a:endParaRPr>
          </a:p>
        </p:txBody>
      </p:sp>
      <p:sp>
        <p:nvSpPr>
          <p:cNvPr id="21" name="TextBox 20"/>
          <p:cNvSpPr txBox="1"/>
          <p:nvPr/>
        </p:nvSpPr>
        <p:spPr>
          <a:xfrm>
            <a:off x="3419872" y="5661248"/>
            <a:ext cx="432048"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0.8%</a:t>
            </a:r>
            <a:endParaRPr lang="en-US" sz="1200" dirty="0">
              <a:latin typeface="Garamond" charset="0"/>
              <a:ea typeface="Garamond" charset="0"/>
              <a:cs typeface="Garamond" charset="0"/>
            </a:endParaRPr>
          </a:p>
        </p:txBody>
      </p:sp>
      <p:sp>
        <p:nvSpPr>
          <p:cNvPr id="22" name="TextBox 21"/>
          <p:cNvSpPr txBox="1"/>
          <p:nvPr/>
        </p:nvSpPr>
        <p:spPr>
          <a:xfrm>
            <a:off x="3887924" y="5656751"/>
            <a:ext cx="432048"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1.0%</a:t>
            </a:r>
            <a:endParaRPr lang="en-US" sz="1200" dirty="0">
              <a:latin typeface="Garamond" charset="0"/>
              <a:ea typeface="Garamond" charset="0"/>
              <a:cs typeface="Garamond" charset="0"/>
            </a:endParaRPr>
          </a:p>
        </p:txBody>
      </p:sp>
      <p:sp>
        <p:nvSpPr>
          <p:cNvPr id="23" name="TextBox 22"/>
          <p:cNvSpPr txBox="1"/>
          <p:nvPr/>
        </p:nvSpPr>
        <p:spPr>
          <a:xfrm>
            <a:off x="4355976" y="5656751"/>
            <a:ext cx="432048"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1.2%</a:t>
            </a:r>
            <a:endParaRPr lang="en-US" sz="1200" dirty="0">
              <a:latin typeface="Garamond" charset="0"/>
              <a:ea typeface="Garamond" charset="0"/>
              <a:cs typeface="Garamond" charset="0"/>
            </a:endParaRPr>
          </a:p>
        </p:txBody>
      </p:sp>
      <p:sp>
        <p:nvSpPr>
          <p:cNvPr id="24" name="TextBox 23"/>
          <p:cNvSpPr txBox="1"/>
          <p:nvPr/>
        </p:nvSpPr>
        <p:spPr>
          <a:xfrm>
            <a:off x="4788024" y="5652254"/>
            <a:ext cx="432048"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1.4%</a:t>
            </a:r>
            <a:endParaRPr lang="en-US" sz="1200" dirty="0">
              <a:latin typeface="Garamond" charset="0"/>
              <a:ea typeface="Garamond" charset="0"/>
              <a:cs typeface="Garamond" charset="0"/>
            </a:endParaRPr>
          </a:p>
        </p:txBody>
      </p:sp>
      <p:sp>
        <p:nvSpPr>
          <p:cNvPr id="25" name="TextBox 24"/>
          <p:cNvSpPr txBox="1"/>
          <p:nvPr/>
        </p:nvSpPr>
        <p:spPr>
          <a:xfrm>
            <a:off x="5256839" y="5656634"/>
            <a:ext cx="432048"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1.6%</a:t>
            </a:r>
            <a:endParaRPr lang="en-US" sz="1200" dirty="0">
              <a:latin typeface="Garamond" charset="0"/>
              <a:ea typeface="Garamond" charset="0"/>
              <a:cs typeface="Garamond" charset="0"/>
            </a:endParaRPr>
          </a:p>
        </p:txBody>
      </p:sp>
      <p:sp>
        <p:nvSpPr>
          <p:cNvPr id="26" name="TextBox 25"/>
          <p:cNvSpPr txBox="1"/>
          <p:nvPr/>
        </p:nvSpPr>
        <p:spPr>
          <a:xfrm>
            <a:off x="5709070" y="5661248"/>
            <a:ext cx="432048"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1.8%</a:t>
            </a:r>
            <a:endParaRPr lang="en-US" sz="1200" dirty="0">
              <a:latin typeface="Garamond" charset="0"/>
              <a:ea typeface="Garamond" charset="0"/>
              <a:cs typeface="Garamond" charset="0"/>
            </a:endParaRPr>
          </a:p>
        </p:txBody>
      </p:sp>
      <p:sp>
        <p:nvSpPr>
          <p:cNvPr id="27" name="TextBox 26"/>
          <p:cNvSpPr txBox="1"/>
          <p:nvPr/>
        </p:nvSpPr>
        <p:spPr>
          <a:xfrm>
            <a:off x="6177122" y="5652254"/>
            <a:ext cx="432048"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2.0%</a:t>
            </a:r>
            <a:endParaRPr lang="en-US" sz="1200" dirty="0">
              <a:latin typeface="Garamond" charset="0"/>
              <a:ea typeface="Garamond" charset="0"/>
              <a:cs typeface="Garamond" charset="0"/>
            </a:endParaRPr>
          </a:p>
        </p:txBody>
      </p:sp>
      <p:sp>
        <p:nvSpPr>
          <p:cNvPr id="28" name="TextBox 27"/>
          <p:cNvSpPr txBox="1"/>
          <p:nvPr/>
        </p:nvSpPr>
        <p:spPr>
          <a:xfrm>
            <a:off x="6624228" y="5661248"/>
            <a:ext cx="432048"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2.2%</a:t>
            </a:r>
            <a:endParaRPr lang="en-US" sz="1200" dirty="0">
              <a:latin typeface="Garamond" charset="0"/>
              <a:ea typeface="Garamond" charset="0"/>
              <a:cs typeface="Garamond" charset="0"/>
            </a:endParaRPr>
          </a:p>
        </p:txBody>
      </p:sp>
      <p:sp>
        <p:nvSpPr>
          <p:cNvPr id="29" name="TextBox 28"/>
          <p:cNvSpPr txBox="1"/>
          <p:nvPr/>
        </p:nvSpPr>
        <p:spPr>
          <a:xfrm>
            <a:off x="7077985" y="5657541"/>
            <a:ext cx="432048" cy="184666"/>
          </a:xfrm>
          <a:prstGeom prst="rect">
            <a:avLst/>
          </a:prstGeom>
          <a:solidFill>
            <a:schemeClr val="bg1"/>
          </a:solidFill>
        </p:spPr>
        <p:txBody>
          <a:bodyPr wrap="square" lIns="0" tIns="0" rIns="0" bIns="0" rtlCol="0">
            <a:spAutoFit/>
          </a:bodyPr>
          <a:lstStyle/>
          <a:p>
            <a:pPr algn="ctr"/>
            <a:r>
              <a:rPr lang="en-US" sz="1200" dirty="0" smtClean="0">
                <a:latin typeface="Garamond" charset="0"/>
                <a:ea typeface="Garamond" charset="0"/>
                <a:cs typeface="Garamond" charset="0"/>
              </a:rPr>
              <a:t>2.4%</a:t>
            </a:r>
            <a:endParaRPr lang="en-US" sz="1200" dirty="0">
              <a:latin typeface="Garamond" charset="0"/>
              <a:ea typeface="Garamond" charset="0"/>
              <a:cs typeface="Garamond" charset="0"/>
            </a:endParaRPr>
          </a:p>
        </p:txBody>
      </p:sp>
      <p:sp>
        <p:nvSpPr>
          <p:cNvPr id="30" name="TextBox 29"/>
          <p:cNvSpPr txBox="1"/>
          <p:nvPr/>
        </p:nvSpPr>
        <p:spPr>
          <a:xfrm>
            <a:off x="1835695" y="4869160"/>
            <a:ext cx="396045" cy="184666"/>
          </a:xfrm>
          <a:prstGeom prst="rect">
            <a:avLst/>
          </a:prstGeom>
          <a:solidFill>
            <a:schemeClr val="bg1"/>
          </a:solidFill>
        </p:spPr>
        <p:txBody>
          <a:bodyPr wrap="square" lIns="0" tIns="0" rIns="0" bIns="0" rtlCol="0">
            <a:spAutoFit/>
          </a:bodyPr>
          <a:lstStyle/>
          <a:p>
            <a:pPr algn="r"/>
            <a:r>
              <a:rPr lang="en-US" sz="1200" dirty="0" smtClean="0">
                <a:latin typeface="Garamond" charset="0"/>
                <a:ea typeface="Garamond" charset="0"/>
                <a:cs typeface="Garamond" charset="0"/>
              </a:rPr>
              <a:t>0.5%</a:t>
            </a:r>
            <a:endParaRPr lang="en-US" sz="1200" dirty="0">
              <a:latin typeface="Garamond" charset="0"/>
              <a:ea typeface="Garamond" charset="0"/>
              <a:cs typeface="Garamond" charset="0"/>
            </a:endParaRPr>
          </a:p>
        </p:txBody>
      </p:sp>
      <p:sp>
        <p:nvSpPr>
          <p:cNvPr id="31" name="TextBox 30"/>
          <p:cNvSpPr txBox="1"/>
          <p:nvPr/>
        </p:nvSpPr>
        <p:spPr>
          <a:xfrm>
            <a:off x="1835696" y="4216442"/>
            <a:ext cx="396045" cy="184666"/>
          </a:xfrm>
          <a:prstGeom prst="rect">
            <a:avLst/>
          </a:prstGeom>
          <a:solidFill>
            <a:schemeClr val="bg1"/>
          </a:solidFill>
        </p:spPr>
        <p:txBody>
          <a:bodyPr wrap="square" lIns="0" tIns="0" rIns="0" bIns="0" rtlCol="0">
            <a:spAutoFit/>
          </a:bodyPr>
          <a:lstStyle/>
          <a:p>
            <a:pPr algn="r"/>
            <a:r>
              <a:rPr lang="en-US" sz="1200" dirty="0" smtClean="0">
                <a:latin typeface="Garamond" charset="0"/>
                <a:ea typeface="Garamond" charset="0"/>
                <a:cs typeface="Garamond" charset="0"/>
              </a:rPr>
              <a:t>1.0%</a:t>
            </a:r>
            <a:endParaRPr lang="en-US" sz="1200" dirty="0">
              <a:latin typeface="Garamond" charset="0"/>
              <a:ea typeface="Garamond" charset="0"/>
              <a:cs typeface="Garamond" charset="0"/>
            </a:endParaRPr>
          </a:p>
        </p:txBody>
      </p:sp>
      <p:sp>
        <p:nvSpPr>
          <p:cNvPr id="32" name="TextBox 31"/>
          <p:cNvSpPr txBox="1"/>
          <p:nvPr/>
        </p:nvSpPr>
        <p:spPr>
          <a:xfrm>
            <a:off x="1852023" y="3506176"/>
            <a:ext cx="396045" cy="184666"/>
          </a:xfrm>
          <a:prstGeom prst="rect">
            <a:avLst/>
          </a:prstGeom>
          <a:solidFill>
            <a:schemeClr val="bg1"/>
          </a:solidFill>
        </p:spPr>
        <p:txBody>
          <a:bodyPr wrap="square" lIns="0" tIns="0" rIns="0" bIns="0" rtlCol="0">
            <a:spAutoFit/>
          </a:bodyPr>
          <a:lstStyle/>
          <a:p>
            <a:pPr algn="r"/>
            <a:r>
              <a:rPr lang="en-US" sz="1200" dirty="0" smtClean="0">
                <a:latin typeface="Garamond" charset="0"/>
                <a:ea typeface="Garamond" charset="0"/>
                <a:cs typeface="Garamond" charset="0"/>
              </a:rPr>
              <a:t>1.5%</a:t>
            </a:r>
            <a:endParaRPr lang="en-US" sz="1200" dirty="0">
              <a:latin typeface="Garamond" charset="0"/>
              <a:ea typeface="Garamond" charset="0"/>
              <a:cs typeface="Garamond" charset="0"/>
            </a:endParaRPr>
          </a:p>
        </p:txBody>
      </p:sp>
      <p:sp>
        <p:nvSpPr>
          <p:cNvPr id="33" name="TextBox 32"/>
          <p:cNvSpPr txBox="1"/>
          <p:nvPr/>
        </p:nvSpPr>
        <p:spPr>
          <a:xfrm>
            <a:off x="1835695" y="2848290"/>
            <a:ext cx="396045" cy="184666"/>
          </a:xfrm>
          <a:prstGeom prst="rect">
            <a:avLst/>
          </a:prstGeom>
          <a:solidFill>
            <a:schemeClr val="bg1"/>
          </a:solidFill>
        </p:spPr>
        <p:txBody>
          <a:bodyPr wrap="square" lIns="0" tIns="0" rIns="0" bIns="0" rtlCol="0">
            <a:spAutoFit/>
          </a:bodyPr>
          <a:lstStyle/>
          <a:p>
            <a:pPr algn="r"/>
            <a:r>
              <a:rPr lang="en-US" sz="1200" dirty="0" smtClean="0">
                <a:latin typeface="Garamond" charset="0"/>
                <a:ea typeface="Garamond" charset="0"/>
                <a:cs typeface="Garamond" charset="0"/>
              </a:rPr>
              <a:t>2.0%</a:t>
            </a:r>
            <a:endParaRPr lang="en-US" sz="1200" dirty="0">
              <a:latin typeface="Garamond" charset="0"/>
              <a:ea typeface="Garamond" charset="0"/>
              <a:cs typeface="Garamond" charset="0"/>
            </a:endParaRPr>
          </a:p>
        </p:txBody>
      </p:sp>
      <p:sp>
        <p:nvSpPr>
          <p:cNvPr id="34" name="TextBox 33"/>
          <p:cNvSpPr txBox="1"/>
          <p:nvPr/>
        </p:nvSpPr>
        <p:spPr>
          <a:xfrm>
            <a:off x="1834325" y="2151074"/>
            <a:ext cx="396045" cy="184666"/>
          </a:xfrm>
          <a:prstGeom prst="rect">
            <a:avLst/>
          </a:prstGeom>
          <a:solidFill>
            <a:schemeClr val="bg1"/>
          </a:solidFill>
        </p:spPr>
        <p:txBody>
          <a:bodyPr wrap="square" lIns="0" tIns="0" rIns="0" bIns="0" rtlCol="0">
            <a:spAutoFit/>
          </a:bodyPr>
          <a:lstStyle/>
          <a:p>
            <a:pPr algn="r"/>
            <a:r>
              <a:rPr lang="en-US" sz="1200" dirty="0">
                <a:latin typeface="Garamond" charset="0"/>
                <a:ea typeface="Garamond" charset="0"/>
                <a:cs typeface="Garamond" charset="0"/>
              </a:rPr>
              <a:t>2</a:t>
            </a:r>
            <a:r>
              <a:rPr lang="en-US" sz="1200" dirty="0" smtClean="0">
                <a:latin typeface="Garamond" charset="0"/>
                <a:ea typeface="Garamond" charset="0"/>
                <a:cs typeface="Garamond" charset="0"/>
              </a:rPr>
              <a:t>.5%</a:t>
            </a:r>
            <a:endParaRPr lang="en-US" sz="1200" dirty="0">
              <a:latin typeface="Garamond" charset="0"/>
              <a:ea typeface="Garamond" charset="0"/>
              <a:cs typeface="Garamond" charset="0"/>
            </a:endParaRPr>
          </a:p>
        </p:txBody>
      </p:sp>
    </p:spTree>
    <p:extLst>
      <p:ext uri="{BB962C8B-B14F-4D97-AF65-F5344CB8AC3E}">
        <p14:creationId xmlns:p14="http://schemas.microsoft.com/office/powerpoint/2010/main" val="1038626924"/>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b="1" dirty="0" smtClean="0">
                <a:latin typeface="Georgia" pitchFamily="18" charset="0"/>
              </a:rPr>
              <a:t>Conclusions</a:t>
            </a:r>
            <a:endParaRPr lang="en-US" sz="3400" b="1" noProof="0" dirty="0">
              <a:latin typeface="Georgia" pitchFamily="18" charset="0"/>
            </a:endParaRPr>
          </a:p>
        </p:txBody>
      </p:sp>
      <p:sp>
        <p:nvSpPr>
          <p:cNvPr id="3" name="Content Placeholder 2"/>
          <p:cNvSpPr>
            <a:spLocks noGrp="1"/>
          </p:cNvSpPr>
          <p:nvPr>
            <p:ph idx="1"/>
          </p:nvPr>
        </p:nvSpPr>
        <p:spPr>
          <a:xfrm>
            <a:off x="457200" y="4113076"/>
            <a:ext cx="8229600" cy="409619"/>
          </a:xfrm>
        </p:spPr>
        <p:txBody>
          <a:bodyPr>
            <a:normAutofit/>
          </a:bodyPr>
          <a:lstStyle/>
          <a:p>
            <a:r>
              <a:rPr lang="en-US" sz="2000" dirty="0" smtClean="0"/>
              <a:t>Mechanism must be simplified</a:t>
            </a:r>
          </a:p>
          <a:p>
            <a:pPr marL="0" indent="0">
              <a:buNone/>
            </a:pPr>
            <a:endParaRPr lang="en-US" sz="1600" dirty="0" smtClean="0"/>
          </a:p>
        </p:txBody>
      </p:sp>
      <p:pic>
        <p:nvPicPr>
          <p:cNvPr id="5" name="Picture 4"/>
          <p:cNvPicPr>
            <a:picLocks noChangeAspect="1"/>
          </p:cNvPicPr>
          <p:nvPr/>
        </p:nvPicPr>
        <p:blipFill>
          <a:blip r:embed="rId3"/>
          <a:stretch>
            <a:fillRect/>
          </a:stretch>
        </p:blipFill>
        <p:spPr>
          <a:xfrm>
            <a:off x="143508" y="1570676"/>
            <a:ext cx="4544504" cy="1318546"/>
          </a:xfrm>
          <a:prstGeom prst="rect">
            <a:avLst/>
          </a:prstGeom>
        </p:spPr>
      </p:pic>
      <p:pic>
        <p:nvPicPr>
          <p:cNvPr id="6" name="Picture 5"/>
          <p:cNvPicPr>
            <a:picLocks noChangeAspect="1"/>
          </p:cNvPicPr>
          <p:nvPr/>
        </p:nvPicPr>
        <p:blipFill>
          <a:blip r:embed="rId4"/>
          <a:stretch>
            <a:fillRect/>
          </a:stretch>
        </p:blipFill>
        <p:spPr>
          <a:xfrm>
            <a:off x="4776404" y="1417638"/>
            <a:ext cx="4365902" cy="2438338"/>
          </a:xfrm>
          <a:prstGeom prst="rect">
            <a:avLst/>
          </a:prstGeom>
        </p:spPr>
      </p:pic>
      <p:pic>
        <p:nvPicPr>
          <p:cNvPr id="8" name="Picture 7"/>
          <p:cNvPicPr>
            <a:picLocks noChangeAspect="1"/>
          </p:cNvPicPr>
          <p:nvPr/>
        </p:nvPicPr>
        <p:blipFill>
          <a:blip r:embed="rId5"/>
          <a:stretch>
            <a:fillRect/>
          </a:stretch>
        </p:blipFill>
        <p:spPr>
          <a:xfrm>
            <a:off x="1822450" y="2084357"/>
            <a:ext cx="5499100" cy="1104900"/>
          </a:xfrm>
          <a:prstGeom prst="rect">
            <a:avLst/>
          </a:prstGeom>
        </p:spPr>
      </p:pic>
      <p:sp>
        <p:nvSpPr>
          <p:cNvPr id="9" name="Content Placeholder 2"/>
          <p:cNvSpPr txBox="1">
            <a:spLocks/>
          </p:cNvSpPr>
          <p:nvPr/>
        </p:nvSpPr>
        <p:spPr>
          <a:xfrm>
            <a:off x="456323" y="4473422"/>
            <a:ext cx="8229600" cy="18358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Tx/>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Monitoring, reporting, and verification</a:t>
            </a:r>
          </a:p>
          <a:p>
            <a:r>
              <a:rPr lang="en-US" sz="2000" dirty="0" smtClean="0"/>
              <a:t>Offsets must satisfy several requirements: some mutually contradictory</a:t>
            </a:r>
          </a:p>
          <a:p>
            <a:pPr lvl="1"/>
            <a:r>
              <a:rPr lang="en-US" sz="1600" dirty="0" smtClean="0"/>
              <a:t>Focus on the ones that are easy to measure (e.g., ubiquity) should not result in compromises on the ones that are not (e.g., integrity)</a:t>
            </a:r>
          </a:p>
          <a:p>
            <a:pPr marL="0" indent="0">
              <a:buFont typeface="Arial" pitchFamily="34" charset="0"/>
              <a:buNone/>
            </a:pPr>
            <a:endParaRPr lang="en-US" sz="1600" dirty="0" smtClean="0"/>
          </a:p>
        </p:txBody>
      </p:sp>
      <p:sp>
        <p:nvSpPr>
          <p:cNvPr id="10" name="Slide Number Placeholder 10"/>
          <p:cNvSpPr>
            <a:spLocks noGrp="1"/>
          </p:cNvSpPr>
          <p:nvPr>
            <p:ph type="sldNum" sz="quarter" idx="12"/>
          </p:nvPr>
        </p:nvSpPr>
        <p:spPr>
          <a:xfrm>
            <a:off x="8676456" y="0"/>
            <a:ext cx="467544" cy="365125"/>
          </a:xfrm>
        </p:spPr>
        <p:txBody>
          <a:bodyPr/>
          <a:lstStyle/>
          <a:p>
            <a:fld id="{44E57228-1613-4B5D-B6F4-6BBEFB0BC52A}" type="slidenum">
              <a:rPr lang="de-DE" smtClean="0"/>
              <a:pPr/>
              <a:t>14</a:t>
            </a:fld>
            <a:endParaRPr lang="de-DE" dirty="0"/>
          </a:p>
        </p:txBody>
      </p:sp>
    </p:spTree>
    <p:extLst>
      <p:ext uri="{BB962C8B-B14F-4D97-AF65-F5344CB8AC3E}">
        <p14:creationId xmlns:p14="http://schemas.microsoft.com/office/powerpoint/2010/main" val="216533482"/>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smtClean="0"/>
              <a:t>Acknowledgements</a:t>
            </a:r>
            <a:endParaRPr lang="en-US" noProof="0" dirty="0">
              <a:solidFill>
                <a:schemeClr val="bg1">
                  <a:lumMod val="50000"/>
                </a:schemeClr>
              </a:solidFill>
            </a:endParaRPr>
          </a:p>
        </p:txBody>
      </p:sp>
      <p:sp>
        <p:nvSpPr>
          <p:cNvPr id="8" name="Content Placeholder 7"/>
          <p:cNvSpPr>
            <a:spLocks noGrp="1"/>
          </p:cNvSpPr>
          <p:nvPr>
            <p:ph idx="1"/>
          </p:nvPr>
        </p:nvSpPr>
        <p:spPr/>
        <p:txBody>
          <a:bodyPr>
            <a:normAutofit fontScale="77500" lnSpcReduction="20000"/>
          </a:bodyPr>
          <a:lstStyle/>
          <a:p>
            <a:r>
              <a:rPr lang="en-US" sz="3800" dirty="0" smtClean="0"/>
              <a:t>Granger Morgan, Paul </a:t>
            </a:r>
            <a:r>
              <a:rPr lang="en-US" sz="3800" dirty="0" err="1" smtClean="0"/>
              <a:t>Fischbeck</a:t>
            </a:r>
            <a:r>
              <a:rPr lang="en-US" sz="3800" dirty="0" smtClean="0"/>
              <a:t>, Annie </a:t>
            </a:r>
            <a:r>
              <a:rPr lang="en-US" sz="3800" dirty="0" err="1" smtClean="0"/>
              <a:t>Petsonk</a:t>
            </a:r>
            <a:endParaRPr lang="en-US" sz="3800" dirty="0" smtClean="0"/>
          </a:p>
          <a:p>
            <a:r>
              <a:rPr lang="en-US" dirty="0" smtClean="0"/>
              <a:t>This </a:t>
            </a:r>
            <a:r>
              <a:rPr lang="en-US" dirty="0"/>
              <a:t>work was supported by the center for </a:t>
            </a:r>
            <a:r>
              <a:rPr lang="en-US" dirty="0">
                <a:solidFill>
                  <a:srgbClr val="FF0000"/>
                </a:solidFill>
              </a:rPr>
              <a:t>Climate and Energy Decision Making (SES-0949710)</a:t>
            </a:r>
            <a:r>
              <a:rPr lang="en-US" dirty="0"/>
              <a:t>, through a cooperative agreement between the National Science Foundation and Carnegie Mellon University and by Academic Funds through the </a:t>
            </a:r>
            <a:r>
              <a:rPr lang="en-US" dirty="0">
                <a:solidFill>
                  <a:srgbClr val="FF0000"/>
                </a:solidFill>
              </a:rPr>
              <a:t>Department of Engineering and Public Policy from the CIT Dean’s Office</a:t>
            </a:r>
            <a:r>
              <a:rPr lang="en-US" dirty="0"/>
              <a:t>. </a:t>
            </a:r>
            <a:endParaRPr lang="en-US" dirty="0" smtClean="0"/>
          </a:p>
          <a:p>
            <a:r>
              <a:rPr lang="en-US" dirty="0" smtClean="0"/>
              <a:t>Much </a:t>
            </a:r>
            <a:r>
              <a:rPr lang="en-US" dirty="0"/>
              <a:t>of the work on the ICAO market-based mechanism was done during an internship at the </a:t>
            </a:r>
            <a:r>
              <a:rPr lang="en-US" dirty="0">
                <a:solidFill>
                  <a:srgbClr val="FF0000"/>
                </a:solidFill>
              </a:rPr>
              <a:t>Environmental Defense Fund (EDF)</a:t>
            </a:r>
            <a:r>
              <a:rPr lang="en-US" dirty="0"/>
              <a:t>, which was supported by the chief scientist of the EDF. </a:t>
            </a:r>
            <a:endParaRPr lang="en-US" dirty="0" smtClean="0"/>
          </a:p>
        </p:txBody>
      </p:sp>
      <p:sp>
        <p:nvSpPr>
          <p:cNvPr id="4" name="Slide Number Placeholder 3"/>
          <p:cNvSpPr>
            <a:spLocks noGrp="1"/>
          </p:cNvSpPr>
          <p:nvPr>
            <p:ph type="sldNum" sz="quarter" idx="12"/>
          </p:nvPr>
        </p:nvSpPr>
        <p:spPr/>
        <p:txBody>
          <a:bodyPr/>
          <a:lstStyle/>
          <a:p>
            <a:fld id="{44E57228-1613-4B5D-B6F4-6BBEFB0BC52A}" type="slidenum">
              <a:rPr lang="de-DE" smtClean="0"/>
              <a:pPr/>
              <a:t>15</a:t>
            </a:fld>
            <a:endParaRPr lang="de-DE" dirty="0"/>
          </a:p>
        </p:txBody>
      </p:sp>
    </p:spTree>
    <p:extLst>
      <p:ext uri="{BB962C8B-B14F-4D97-AF65-F5344CB8AC3E}">
        <p14:creationId xmlns:p14="http://schemas.microsoft.com/office/powerpoint/2010/main" val="2632451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latin typeface="Georgia" pitchFamily="18" charset="0"/>
              </a:rPr>
              <a:t>Study done during internship at the Environmental </a:t>
            </a:r>
            <a:r>
              <a:rPr lang="en-GB" sz="3200" b="1" dirty="0" err="1" smtClean="0">
                <a:latin typeface="Georgia" pitchFamily="18" charset="0"/>
              </a:rPr>
              <a:t>Defense</a:t>
            </a:r>
            <a:r>
              <a:rPr lang="en-GB" sz="3200" b="1" dirty="0" smtClean="0">
                <a:latin typeface="Georgia" pitchFamily="18" charset="0"/>
              </a:rPr>
              <a:t> Fund</a:t>
            </a:r>
            <a:endParaRPr lang="en-US" sz="3200" b="1" noProof="0" dirty="0">
              <a:latin typeface="Georgia" pitchFamily="18" charset="0"/>
            </a:endParaRPr>
          </a:p>
        </p:txBody>
      </p:sp>
      <p:sp>
        <p:nvSpPr>
          <p:cNvPr id="3" name="Content Placeholder 2"/>
          <p:cNvSpPr>
            <a:spLocks noGrp="1"/>
          </p:cNvSpPr>
          <p:nvPr>
            <p:ph idx="1"/>
          </p:nvPr>
        </p:nvSpPr>
        <p:spPr/>
        <p:txBody>
          <a:bodyPr>
            <a:normAutofit/>
          </a:bodyPr>
          <a:lstStyle/>
          <a:p>
            <a:r>
              <a:rPr lang="en-US" dirty="0" smtClean="0"/>
              <a:t>Objectives of study done at EDF</a:t>
            </a:r>
          </a:p>
          <a:p>
            <a:pPr lvl="1"/>
            <a:r>
              <a:rPr lang="en-US" dirty="0" smtClean="0">
                <a:solidFill>
                  <a:srgbClr val="B00003"/>
                </a:solidFill>
              </a:rPr>
              <a:t>Understand the impact of ICAO’s proposal on representative airlines</a:t>
            </a:r>
          </a:p>
          <a:p>
            <a:pPr lvl="1"/>
            <a:r>
              <a:rPr lang="en-US" dirty="0">
                <a:solidFill>
                  <a:schemeClr val="tx1">
                    <a:lumMod val="50000"/>
                    <a:lumOff val="50000"/>
                  </a:schemeClr>
                </a:solidFill>
              </a:rPr>
              <a:t>Where would the offsets come from?</a:t>
            </a:r>
          </a:p>
          <a:p>
            <a:pPr lvl="1"/>
            <a:r>
              <a:rPr lang="en-US" dirty="0" smtClean="0">
                <a:solidFill>
                  <a:schemeClr val="tx1">
                    <a:lumMod val="50000"/>
                    <a:lumOff val="50000"/>
                  </a:schemeClr>
                </a:solidFill>
              </a:rPr>
              <a:t>Understand how the ICAO scheme would be implemented under local law</a:t>
            </a:r>
          </a:p>
          <a:p>
            <a:pPr lvl="2"/>
            <a:r>
              <a:rPr lang="en-US" dirty="0" smtClean="0">
                <a:solidFill>
                  <a:schemeClr val="tx1">
                    <a:lumMod val="50000"/>
                    <a:lumOff val="50000"/>
                  </a:schemeClr>
                </a:solidFill>
              </a:rPr>
              <a:t>Arguments for EPA to issue endangerment finding</a:t>
            </a:r>
          </a:p>
          <a:p>
            <a:pPr lvl="2"/>
            <a:r>
              <a:rPr lang="en-US" dirty="0" smtClean="0">
                <a:solidFill>
                  <a:schemeClr val="tx1">
                    <a:lumMod val="50000"/>
                    <a:lumOff val="50000"/>
                  </a:schemeClr>
                </a:solidFill>
              </a:rPr>
              <a:t>How it would be implemented in India</a:t>
            </a:r>
          </a:p>
        </p:txBody>
      </p:sp>
      <p:sp>
        <p:nvSpPr>
          <p:cNvPr id="4" name="Slide Number Placeholder 3"/>
          <p:cNvSpPr>
            <a:spLocks noGrp="1"/>
          </p:cNvSpPr>
          <p:nvPr>
            <p:ph type="sldNum" sz="quarter" idx="12"/>
          </p:nvPr>
        </p:nvSpPr>
        <p:spPr/>
        <p:txBody>
          <a:bodyPr/>
          <a:lstStyle/>
          <a:p>
            <a:fld id="{44E57228-1613-4B5D-B6F4-6BBEFB0BC52A}" type="slidenum">
              <a:rPr lang="de-DE" smtClean="0"/>
              <a:pPr/>
              <a:t>2</a:t>
            </a:fld>
            <a:endParaRPr lang="de-DE" dirty="0"/>
          </a:p>
        </p:txBody>
      </p:sp>
    </p:spTree>
    <p:extLst>
      <p:ext uri="{BB962C8B-B14F-4D97-AF65-F5344CB8AC3E}">
        <p14:creationId xmlns:p14="http://schemas.microsoft.com/office/powerpoint/2010/main" val="899453643"/>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b="1" dirty="0" smtClean="0">
                <a:latin typeface="Georgia" pitchFamily="18" charset="0"/>
              </a:rPr>
              <a:t>ICAO’s proposed scheme: Outline</a:t>
            </a:r>
            <a:endParaRPr lang="en-US" sz="3400" b="1" noProof="0" dirty="0">
              <a:latin typeface="Georgia" pitchFamily="18" charset="0"/>
            </a:endParaRPr>
          </a:p>
        </p:txBody>
      </p:sp>
      <p:sp>
        <p:nvSpPr>
          <p:cNvPr id="5" name="Rectangle 4"/>
          <p:cNvSpPr/>
          <p:nvPr/>
        </p:nvSpPr>
        <p:spPr>
          <a:xfrm>
            <a:off x="4627107" y="3536612"/>
            <a:ext cx="864096" cy="183620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86515" y="4131548"/>
            <a:ext cx="3209661" cy="646331"/>
          </a:xfrm>
          <a:prstGeom prst="rect">
            <a:avLst/>
          </a:prstGeom>
          <a:noFill/>
        </p:spPr>
        <p:txBody>
          <a:bodyPr wrap="none" rtlCol="0">
            <a:spAutoFit/>
          </a:bodyPr>
          <a:lstStyle/>
          <a:p>
            <a:r>
              <a:rPr lang="en-US" dirty="0" smtClean="0">
                <a:solidFill>
                  <a:schemeClr val="tx2"/>
                </a:solidFill>
              </a:rPr>
              <a:t>Reference year emissions:</a:t>
            </a:r>
          </a:p>
          <a:p>
            <a:r>
              <a:rPr lang="en-US" dirty="0" smtClean="0">
                <a:solidFill>
                  <a:schemeClr val="tx2"/>
                </a:solidFill>
              </a:rPr>
              <a:t>Average of emissions in 2018-20</a:t>
            </a:r>
            <a:endParaRPr lang="en-US" dirty="0">
              <a:solidFill>
                <a:schemeClr val="tx2"/>
              </a:solidFill>
            </a:endParaRPr>
          </a:p>
        </p:txBody>
      </p:sp>
      <p:sp>
        <p:nvSpPr>
          <p:cNvPr id="8" name="TextBox 7"/>
          <p:cNvSpPr txBox="1"/>
          <p:nvPr/>
        </p:nvSpPr>
        <p:spPr>
          <a:xfrm>
            <a:off x="5923251" y="2996552"/>
            <a:ext cx="3200285" cy="923330"/>
          </a:xfrm>
          <a:prstGeom prst="rect">
            <a:avLst/>
          </a:prstGeom>
          <a:noFill/>
        </p:spPr>
        <p:txBody>
          <a:bodyPr wrap="square" rtlCol="0">
            <a:spAutoFit/>
          </a:bodyPr>
          <a:lstStyle/>
          <a:p>
            <a:r>
              <a:rPr lang="en-US" dirty="0" smtClean="0">
                <a:solidFill>
                  <a:schemeClr val="accent4">
                    <a:lumMod val="75000"/>
                  </a:schemeClr>
                </a:solidFill>
              </a:rPr>
              <a:t>Reserve</a:t>
            </a:r>
            <a:r>
              <a:rPr lang="en-US" dirty="0">
                <a:solidFill>
                  <a:schemeClr val="accent4">
                    <a:lumMod val="75000"/>
                  </a:schemeClr>
                </a:solidFill>
              </a:rPr>
              <a:t>:</a:t>
            </a:r>
            <a:r>
              <a:rPr lang="en-US" dirty="0" smtClean="0">
                <a:solidFill>
                  <a:schemeClr val="accent4">
                    <a:lumMod val="75000"/>
                  </a:schemeClr>
                </a:solidFill>
              </a:rPr>
              <a:t> difference between reference year and 2020 emissions</a:t>
            </a:r>
            <a:endParaRPr lang="en-US" dirty="0">
              <a:solidFill>
                <a:schemeClr val="accent4">
                  <a:lumMod val="75000"/>
                </a:schemeClr>
              </a:solidFill>
            </a:endParaRPr>
          </a:p>
        </p:txBody>
      </p:sp>
      <p:sp>
        <p:nvSpPr>
          <p:cNvPr id="9" name="Rectangle 8"/>
          <p:cNvSpPr/>
          <p:nvPr/>
        </p:nvSpPr>
        <p:spPr>
          <a:xfrm>
            <a:off x="4629203" y="5372816"/>
            <a:ext cx="864096" cy="7455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93547" y="5194937"/>
            <a:ext cx="3200285" cy="646331"/>
          </a:xfrm>
          <a:prstGeom prst="rect">
            <a:avLst/>
          </a:prstGeom>
          <a:noFill/>
        </p:spPr>
        <p:txBody>
          <a:bodyPr wrap="square" rtlCol="0">
            <a:spAutoFit/>
          </a:bodyPr>
          <a:lstStyle/>
          <a:p>
            <a:r>
              <a:rPr lang="en-US" dirty="0" smtClean="0">
                <a:solidFill>
                  <a:schemeClr val="bg1">
                    <a:lumMod val="50000"/>
                  </a:schemeClr>
                </a:solidFill>
              </a:rPr>
              <a:t>De-</a:t>
            </a:r>
            <a:r>
              <a:rPr lang="en-US" dirty="0" err="1" smtClean="0">
                <a:solidFill>
                  <a:schemeClr val="bg1">
                    <a:lumMod val="50000"/>
                  </a:schemeClr>
                </a:solidFill>
              </a:rPr>
              <a:t>minimis</a:t>
            </a:r>
            <a:r>
              <a:rPr lang="en-US" dirty="0" smtClean="0">
                <a:solidFill>
                  <a:schemeClr val="bg1">
                    <a:lumMod val="50000"/>
                  </a:schemeClr>
                </a:solidFill>
              </a:rPr>
              <a:t> exemption: assumed for this analysis to be 0</a:t>
            </a:r>
            <a:endParaRPr lang="en-US" dirty="0">
              <a:solidFill>
                <a:schemeClr val="bg1">
                  <a:lumMod val="50000"/>
                </a:schemeClr>
              </a:solidFill>
            </a:endParaRPr>
          </a:p>
        </p:txBody>
      </p:sp>
      <p:sp>
        <p:nvSpPr>
          <p:cNvPr id="11" name="Rectangle 10"/>
          <p:cNvSpPr/>
          <p:nvPr/>
        </p:nvSpPr>
        <p:spPr>
          <a:xfrm>
            <a:off x="4627107" y="2103071"/>
            <a:ext cx="468842" cy="140669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955187" y="1911786"/>
            <a:ext cx="3200285" cy="369332"/>
          </a:xfrm>
          <a:prstGeom prst="rect">
            <a:avLst/>
          </a:prstGeom>
          <a:noFill/>
        </p:spPr>
        <p:txBody>
          <a:bodyPr wrap="square" rtlCol="0">
            <a:spAutoFit/>
          </a:bodyPr>
          <a:lstStyle/>
          <a:p>
            <a:r>
              <a:rPr lang="en-US" dirty="0" smtClean="0">
                <a:solidFill>
                  <a:schemeClr val="accent3">
                    <a:lumMod val="75000"/>
                  </a:schemeClr>
                </a:solidFill>
              </a:rPr>
              <a:t>Initial offset obligations</a:t>
            </a:r>
            <a:endParaRPr lang="en-US" dirty="0">
              <a:solidFill>
                <a:schemeClr val="accent3">
                  <a:lumMod val="75000"/>
                </a:schemeClr>
              </a:solidFill>
            </a:endParaRPr>
          </a:p>
        </p:txBody>
      </p:sp>
      <p:sp>
        <p:nvSpPr>
          <p:cNvPr id="13" name="Left Brace 12"/>
          <p:cNvSpPr/>
          <p:nvPr/>
        </p:nvSpPr>
        <p:spPr>
          <a:xfrm>
            <a:off x="1673406" y="2096453"/>
            <a:ext cx="412776" cy="3350913"/>
          </a:xfrm>
          <a:prstGeom prst="leftBrace">
            <a:avLst>
              <a:gd name="adj1" fmla="val 54484"/>
              <a:gd name="adj2" fmla="val 5151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08" y="3503150"/>
            <a:ext cx="1671570" cy="646331"/>
          </a:xfrm>
          <a:prstGeom prst="rect">
            <a:avLst/>
          </a:prstGeom>
          <a:noFill/>
        </p:spPr>
        <p:txBody>
          <a:bodyPr wrap="square" rtlCol="0">
            <a:spAutoFit/>
          </a:bodyPr>
          <a:lstStyle/>
          <a:p>
            <a:r>
              <a:rPr lang="en-US" dirty="0" smtClean="0"/>
              <a:t>Total emissions in year X ≥ 2021</a:t>
            </a:r>
            <a:endParaRPr lang="en-US" dirty="0"/>
          </a:p>
        </p:txBody>
      </p:sp>
      <p:sp>
        <p:nvSpPr>
          <p:cNvPr id="15" name="Left Brace 14"/>
          <p:cNvSpPr/>
          <p:nvPr/>
        </p:nvSpPr>
        <p:spPr>
          <a:xfrm>
            <a:off x="3541950" y="2111735"/>
            <a:ext cx="412776" cy="3261081"/>
          </a:xfrm>
          <a:prstGeom prst="leftBrace">
            <a:avLst>
              <a:gd name="adj1" fmla="val 54484"/>
              <a:gd name="adj2" fmla="val 51516"/>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2128665" y="3339981"/>
            <a:ext cx="1370940" cy="923330"/>
          </a:xfrm>
          <a:prstGeom prst="rect">
            <a:avLst/>
          </a:prstGeom>
          <a:noFill/>
        </p:spPr>
        <p:txBody>
          <a:bodyPr wrap="square" rtlCol="0">
            <a:spAutoFit/>
          </a:bodyPr>
          <a:lstStyle/>
          <a:p>
            <a:pPr algn="r"/>
            <a:r>
              <a:rPr lang="en-US" dirty="0" smtClean="0"/>
              <a:t>Emissions covered by mechanism</a:t>
            </a:r>
            <a:endParaRPr lang="en-US" dirty="0"/>
          </a:p>
        </p:txBody>
      </p:sp>
      <p:cxnSp>
        <p:nvCxnSpPr>
          <p:cNvPr id="18" name="Straight Connector 17"/>
          <p:cNvCxnSpPr/>
          <p:nvPr/>
        </p:nvCxnSpPr>
        <p:spPr>
          <a:xfrm>
            <a:off x="2103110" y="2103071"/>
            <a:ext cx="336502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112059" y="2103071"/>
            <a:ext cx="381239" cy="132553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12059" y="3435219"/>
            <a:ext cx="381240" cy="7454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955187" y="2454169"/>
            <a:ext cx="3200285" cy="369332"/>
          </a:xfrm>
          <a:prstGeom prst="rect">
            <a:avLst/>
          </a:prstGeom>
          <a:noFill/>
        </p:spPr>
        <p:txBody>
          <a:bodyPr wrap="square" rtlCol="0">
            <a:spAutoFit/>
          </a:bodyPr>
          <a:lstStyle/>
          <a:p>
            <a:r>
              <a:rPr lang="en-US" dirty="0" smtClean="0">
                <a:solidFill>
                  <a:schemeClr val="accent6"/>
                </a:solidFill>
              </a:rPr>
              <a:t>Final offset obligations</a:t>
            </a:r>
            <a:endParaRPr lang="en-US" dirty="0">
              <a:solidFill>
                <a:schemeClr val="accent6"/>
              </a:solidFill>
            </a:endParaRPr>
          </a:p>
        </p:txBody>
      </p:sp>
      <p:cxnSp>
        <p:nvCxnSpPr>
          <p:cNvPr id="19" name="Straight Connector 18"/>
          <p:cNvCxnSpPr>
            <a:stCxn id="15" idx="2"/>
          </p:cNvCxnSpPr>
          <p:nvPr/>
        </p:nvCxnSpPr>
        <p:spPr>
          <a:xfrm>
            <a:off x="3954726" y="5372816"/>
            <a:ext cx="653787"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4E57228-1613-4B5D-B6F4-6BBEFB0BC52A}" type="slidenum">
              <a:rPr lang="de-DE" smtClean="0"/>
              <a:pPr/>
              <a:t>3</a:t>
            </a:fld>
            <a:endParaRPr lang="de-DE" dirty="0"/>
          </a:p>
        </p:txBody>
      </p:sp>
    </p:spTree>
    <p:extLst>
      <p:ext uri="{BB962C8B-B14F-4D97-AF65-F5344CB8AC3E}">
        <p14:creationId xmlns:p14="http://schemas.microsoft.com/office/powerpoint/2010/main" val="126794893"/>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animBg="1"/>
      <p:bldP spid="10" grpId="0"/>
      <p:bldP spid="11" grpId="0" animBg="1"/>
      <p:bldP spid="12" grpId="0"/>
      <p:bldP spid="13" grpId="0" animBg="1"/>
      <p:bldP spid="14" grpId="0"/>
      <p:bldP spid="15" grpId="0" animBg="1"/>
      <p:bldP spid="16" grpId="0"/>
      <p:bldP spid="20" grpId="0" animBg="1"/>
      <p:bldP spid="7" grpId="0" animBg="1"/>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b="1" dirty="0" smtClean="0">
                <a:latin typeface="Georgia" pitchFamily="18" charset="0"/>
              </a:rPr>
              <a:t>ICAO’s proposed scheme: Determining airlines’ initial offset obligations</a:t>
            </a:r>
            <a:endParaRPr lang="en-US" sz="3400" b="1" noProof="0" dirty="0">
              <a:latin typeface="Georgia" pitchFamily="18" charset="0"/>
            </a:endParaRPr>
          </a:p>
        </p:txBody>
      </p:sp>
      <p:sp>
        <p:nvSpPr>
          <p:cNvPr id="3" name="Rectangle 2"/>
          <p:cNvSpPr/>
          <p:nvPr/>
        </p:nvSpPr>
        <p:spPr>
          <a:xfrm>
            <a:off x="71500" y="2852936"/>
            <a:ext cx="2304256" cy="108012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Growth in industry emissions relative to reference year</a:t>
            </a:r>
            <a:endParaRPr lang="en-US" dirty="0">
              <a:solidFill>
                <a:schemeClr val="accent3">
                  <a:lumMod val="50000"/>
                </a:schemeClr>
              </a:solidFill>
            </a:endParaRPr>
          </a:p>
        </p:txBody>
      </p:sp>
      <p:sp>
        <p:nvSpPr>
          <p:cNvPr id="19" name="Rectangle 18"/>
          <p:cNvSpPr/>
          <p:nvPr/>
        </p:nvSpPr>
        <p:spPr>
          <a:xfrm>
            <a:off x="3241776" y="2852936"/>
            <a:ext cx="2304256" cy="108012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Airline’s emission share in current year</a:t>
            </a:r>
            <a:endParaRPr lang="en-US" dirty="0">
              <a:solidFill>
                <a:schemeClr val="accent3">
                  <a:lumMod val="50000"/>
                </a:schemeClr>
              </a:solidFill>
            </a:endParaRPr>
          </a:p>
        </p:txBody>
      </p:sp>
      <p:sp>
        <p:nvSpPr>
          <p:cNvPr id="22" name="Rectangle 21"/>
          <p:cNvSpPr/>
          <p:nvPr/>
        </p:nvSpPr>
        <p:spPr>
          <a:xfrm>
            <a:off x="3241776" y="4360242"/>
            <a:ext cx="2304256" cy="108012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Growth in airline’s emissions relative to reference year</a:t>
            </a:r>
            <a:endParaRPr lang="en-US" dirty="0">
              <a:solidFill>
                <a:schemeClr val="accent3">
                  <a:lumMod val="50000"/>
                </a:schemeClr>
              </a:solidFill>
            </a:endParaRPr>
          </a:p>
        </p:txBody>
      </p:sp>
      <p:sp>
        <p:nvSpPr>
          <p:cNvPr id="4" name="Multiply 3"/>
          <p:cNvSpPr/>
          <p:nvPr/>
        </p:nvSpPr>
        <p:spPr>
          <a:xfrm>
            <a:off x="2336704" y="2935796"/>
            <a:ext cx="914400" cy="914400"/>
          </a:xfrm>
          <a:prstGeom prst="mathMultiply">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Elbow Connector 23"/>
          <p:cNvCxnSpPr>
            <a:stCxn id="19" idx="3"/>
          </p:cNvCxnSpPr>
          <p:nvPr/>
        </p:nvCxnSpPr>
        <p:spPr>
          <a:xfrm>
            <a:off x="5546032" y="3392996"/>
            <a:ext cx="1224136" cy="715218"/>
          </a:xfrm>
          <a:prstGeom prst="bentConnector3">
            <a:avLst>
              <a:gd name="adj1" fmla="val 73942"/>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22" idx="3"/>
          </p:cNvCxnSpPr>
          <p:nvPr/>
        </p:nvCxnSpPr>
        <p:spPr>
          <a:xfrm flipV="1">
            <a:off x="5546032" y="4108214"/>
            <a:ext cx="1224136" cy="792088"/>
          </a:xfrm>
          <a:prstGeom prst="bentConnector3">
            <a:avLst>
              <a:gd name="adj1" fmla="val 73942"/>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18302" y="2984229"/>
            <a:ext cx="583814" cy="369332"/>
          </a:xfrm>
          <a:prstGeom prst="rect">
            <a:avLst/>
          </a:prstGeom>
          <a:noFill/>
        </p:spPr>
        <p:txBody>
          <a:bodyPr wrap="none" rtlCol="0">
            <a:spAutoFit/>
          </a:bodyPr>
          <a:lstStyle/>
          <a:p>
            <a:r>
              <a:rPr lang="en-US" dirty="0" smtClean="0"/>
              <a:t>50%</a:t>
            </a:r>
            <a:endParaRPr lang="en-US" dirty="0"/>
          </a:p>
        </p:txBody>
      </p:sp>
      <p:sp>
        <p:nvSpPr>
          <p:cNvPr id="30" name="TextBox 29"/>
          <p:cNvSpPr txBox="1"/>
          <p:nvPr/>
        </p:nvSpPr>
        <p:spPr>
          <a:xfrm>
            <a:off x="5718302" y="4495038"/>
            <a:ext cx="583814" cy="369332"/>
          </a:xfrm>
          <a:prstGeom prst="rect">
            <a:avLst/>
          </a:prstGeom>
          <a:noFill/>
        </p:spPr>
        <p:txBody>
          <a:bodyPr wrap="none" rtlCol="0">
            <a:spAutoFit/>
          </a:bodyPr>
          <a:lstStyle/>
          <a:p>
            <a:r>
              <a:rPr lang="en-US" dirty="0" smtClean="0"/>
              <a:t>50%</a:t>
            </a:r>
            <a:endParaRPr lang="en-US" dirty="0"/>
          </a:p>
        </p:txBody>
      </p:sp>
      <p:sp>
        <p:nvSpPr>
          <p:cNvPr id="31" name="Rectangle 30"/>
          <p:cNvSpPr/>
          <p:nvPr/>
        </p:nvSpPr>
        <p:spPr>
          <a:xfrm>
            <a:off x="6760840" y="3568154"/>
            <a:ext cx="2304256" cy="108012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Airline’s initial offset obligations</a:t>
            </a:r>
            <a:endParaRPr lang="en-US" dirty="0">
              <a:solidFill>
                <a:schemeClr val="accent3">
                  <a:lumMod val="50000"/>
                </a:schemeClr>
              </a:solidFill>
            </a:endParaRPr>
          </a:p>
        </p:txBody>
      </p:sp>
      <p:sp>
        <p:nvSpPr>
          <p:cNvPr id="5" name="Slide Number Placeholder 4"/>
          <p:cNvSpPr>
            <a:spLocks noGrp="1"/>
          </p:cNvSpPr>
          <p:nvPr>
            <p:ph type="sldNum" sz="quarter" idx="12"/>
          </p:nvPr>
        </p:nvSpPr>
        <p:spPr/>
        <p:txBody>
          <a:bodyPr/>
          <a:lstStyle/>
          <a:p>
            <a:fld id="{44E57228-1613-4B5D-B6F4-6BBEFB0BC52A}" type="slidenum">
              <a:rPr lang="de-DE" smtClean="0"/>
              <a:pPr/>
              <a:t>4</a:t>
            </a:fld>
            <a:endParaRPr lang="de-DE" dirty="0"/>
          </a:p>
        </p:txBody>
      </p:sp>
      <p:pic>
        <p:nvPicPr>
          <p:cNvPr id="6" name="Picture 5"/>
          <p:cNvPicPr>
            <a:picLocks noChangeAspect="1"/>
          </p:cNvPicPr>
          <p:nvPr/>
        </p:nvPicPr>
        <p:blipFill>
          <a:blip r:embed="rId3"/>
          <a:stretch>
            <a:fillRect/>
          </a:stretch>
        </p:blipFill>
        <p:spPr>
          <a:xfrm>
            <a:off x="8317254" y="1449388"/>
            <a:ext cx="369546" cy="1379290"/>
          </a:xfrm>
          <a:prstGeom prst="rect">
            <a:avLst/>
          </a:prstGeom>
        </p:spPr>
      </p:pic>
      <p:sp>
        <p:nvSpPr>
          <p:cNvPr id="7" name="Rectangle 6"/>
          <p:cNvSpPr/>
          <p:nvPr/>
        </p:nvSpPr>
        <p:spPr>
          <a:xfrm>
            <a:off x="8317254" y="1448780"/>
            <a:ext cx="215186" cy="5754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2744924"/>
            <a:ext cx="5652120" cy="1296144"/>
          </a:xfrm>
          <a:prstGeom prst="rect">
            <a:avLst/>
          </a:pr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2442374"/>
            <a:ext cx="2131289" cy="338554"/>
          </a:xfrm>
          <a:prstGeom prst="rect">
            <a:avLst/>
          </a:prstGeom>
          <a:noFill/>
        </p:spPr>
        <p:txBody>
          <a:bodyPr wrap="none" rtlCol="0">
            <a:spAutoFit/>
          </a:bodyPr>
          <a:lstStyle/>
          <a:p>
            <a:r>
              <a:rPr lang="en-US" sz="1600" dirty="0" smtClean="0">
                <a:solidFill>
                  <a:schemeClr val="accent3">
                    <a:lumMod val="50000"/>
                  </a:schemeClr>
                </a:solidFill>
              </a:rPr>
              <a:t>Collective part of offset</a:t>
            </a:r>
            <a:endParaRPr lang="en-US" sz="1600" dirty="0">
              <a:solidFill>
                <a:schemeClr val="accent3">
                  <a:lumMod val="50000"/>
                </a:schemeClr>
              </a:solidFill>
            </a:endParaRPr>
          </a:p>
        </p:txBody>
      </p:sp>
      <p:sp>
        <p:nvSpPr>
          <p:cNvPr id="18" name="TextBox 17"/>
          <p:cNvSpPr txBox="1"/>
          <p:nvPr/>
        </p:nvSpPr>
        <p:spPr>
          <a:xfrm>
            <a:off x="3167844" y="5440362"/>
            <a:ext cx="2133148" cy="338554"/>
          </a:xfrm>
          <a:prstGeom prst="rect">
            <a:avLst/>
          </a:prstGeom>
          <a:noFill/>
        </p:spPr>
        <p:txBody>
          <a:bodyPr wrap="none" rtlCol="0">
            <a:spAutoFit/>
          </a:bodyPr>
          <a:lstStyle/>
          <a:p>
            <a:r>
              <a:rPr lang="en-US" sz="1600" dirty="0" smtClean="0">
                <a:solidFill>
                  <a:schemeClr val="accent3">
                    <a:lumMod val="50000"/>
                  </a:schemeClr>
                </a:solidFill>
              </a:rPr>
              <a:t>Individual part of offset</a:t>
            </a:r>
            <a:endParaRPr lang="en-US" sz="1600" dirty="0">
              <a:solidFill>
                <a:schemeClr val="accent3">
                  <a:lumMod val="50000"/>
                </a:schemeClr>
              </a:solidFill>
            </a:endParaRPr>
          </a:p>
        </p:txBody>
      </p:sp>
    </p:spTree>
    <p:extLst>
      <p:ext uri="{BB962C8B-B14F-4D97-AF65-F5344CB8AC3E}">
        <p14:creationId xmlns:p14="http://schemas.microsoft.com/office/powerpoint/2010/main" val="339762386"/>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2" grpId="0" animBg="1"/>
      <p:bldP spid="4" grpId="0" animBg="1"/>
      <p:bldP spid="29" grpId="0"/>
      <p:bldP spid="30" grpId="0"/>
      <p:bldP spid="31" grpId="0" animBg="1"/>
      <p:bldP spid="7" grpId="0" animBg="1"/>
      <p:bldP spid="8" grpId="0" animBg="1"/>
      <p:bldP spid="9"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dirty="0"/>
              <a:t>ICAO’s proposed scheme: Determining airlines’ “fast-growth compensation”</a:t>
            </a:r>
            <a:endParaRPr lang="en-US" sz="3400" b="1" noProof="0" dirty="0">
              <a:latin typeface="Georgia" pitchFamily="18" charset="0"/>
            </a:endParaRPr>
          </a:p>
        </p:txBody>
      </p:sp>
      <p:sp>
        <p:nvSpPr>
          <p:cNvPr id="5" name="Slide Number Placeholder 4"/>
          <p:cNvSpPr>
            <a:spLocks noGrp="1"/>
          </p:cNvSpPr>
          <p:nvPr>
            <p:ph type="sldNum" sz="quarter" idx="12"/>
          </p:nvPr>
        </p:nvSpPr>
        <p:spPr/>
        <p:txBody>
          <a:bodyPr/>
          <a:lstStyle/>
          <a:p>
            <a:fld id="{44E57228-1613-4B5D-B6F4-6BBEFB0BC52A}" type="slidenum">
              <a:rPr lang="de-DE" smtClean="0"/>
              <a:pPr/>
              <a:t>5</a:t>
            </a:fld>
            <a:endParaRPr lang="de-DE" dirty="0"/>
          </a:p>
        </p:txBody>
      </p:sp>
      <p:pic>
        <p:nvPicPr>
          <p:cNvPr id="6" name="Picture 5"/>
          <p:cNvPicPr>
            <a:picLocks noChangeAspect="1"/>
          </p:cNvPicPr>
          <p:nvPr/>
        </p:nvPicPr>
        <p:blipFill>
          <a:blip r:embed="rId3"/>
          <a:stretch>
            <a:fillRect/>
          </a:stretch>
        </p:blipFill>
        <p:spPr>
          <a:xfrm>
            <a:off x="3995936" y="2240868"/>
            <a:ext cx="1048869" cy="3914789"/>
          </a:xfrm>
          <a:prstGeom prst="rect">
            <a:avLst/>
          </a:prstGeom>
          <a:noFill/>
          <a:ln>
            <a:noFill/>
          </a:ln>
        </p:spPr>
      </p:pic>
      <p:sp>
        <p:nvSpPr>
          <p:cNvPr id="7" name="Rectangle 6"/>
          <p:cNvSpPr/>
          <p:nvPr/>
        </p:nvSpPr>
        <p:spPr>
          <a:xfrm>
            <a:off x="3995936" y="2240868"/>
            <a:ext cx="576064" cy="16561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0" y="3753036"/>
            <a:ext cx="472805" cy="1440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085273"/>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8"/>
                                        </p:tgtEl>
                                        <p:attrNameLst>
                                          <p:attrName>style.color</p:attrName>
                                        </p:attrNameLst>
                                      </p:cBhvr>
                                      <p:to>
                                        <a:schemeClr val="bg1"/>
                                      </p:to>
                                    </p:animClr>
                                    <p:animClr clrSpc="rgb" dir="cw">
                                      <p:cBhvr>
                                        <p:cTn id="7" dur="250" autoRev="1" fill="remove"/>
                                        <p:tgtEl>
                                          <p:spTgt spid="8"/>
                                        </p:tgtEl>
                                        <p:attrNameLst>
                                          <p:attrName>fillcolor</p:attrName>
                                        </p:attrNameLst>
                                      </p:cBhvr>
                                      <p:to>
                                        <a:schemeClr val="bg1"/>
                                      </p:to>
                                    </p:animClr>
                                    <p:set>
                                      <p:cBhvr>
                                        <p:cTn id="8" dur="250" autoRev="1" fill="remove"/>
                                        <p:tgtEl>
                                          <p:spTgt spid="8"/>
                                        </p:tgtEl>
                                        <p:attrNameLst>
                                          <p:attrName>fill.type</p:attrName>
                                        </p:attrNameLst>
                                      </p:cBhvr>
                                      <p:to>
                                        <p:strVal val="solid"/>
                                      </p:to>
                                    </p:set>
                                    <p:set>
                                      <p:cBhvr>
                                        <p:cTn id="9"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b="1" dirty="0" smtClean="0">
                <a:latin typeface="Georgia" pitchFamily="18" charset="0"/>
              </a:rPr>
              <a:t>ICAO’s proposed scheme: Determining airlines’ “fast-growth compensation”</a:t>
            </a:r>
            <a:endParaRPr lang="en-US" sz="3400" b="1" noProof="0" dirty="0">
              <a:latin typeface="Georgia" pitchFamily="18" charset="0"/>
            </a:endParaRPr>
          </a:p>
        </p:txBody>
      </p:sp>
      <p:sp>
        <p:nvSpPr>
          <p:cNvPr id="13" name="Rectangle 12"/>
          <p:cNvSpPr/>
          <p:nvPr/>
        </p:nvSpPr>
        <p:spPr>
          <a:xfrm>
            <a:off x="457200" y="2443752"/>
            <a:ext cx="2304256" cy="108012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50000"/>
                  </a:schemeClr>
                </a:solidFill>
              </a:rPr>
              <a:t>a</a:t>
            </a:r>
            <a:r>
              <a:rPr lang="en-US" dirty="0" smtClean="0">
                <a:solidFill>
                  <a:schemeClr val="accent4">
                    <a:lumMod val="50000"/>
                  </a:schemeClr>
                </a:solidFill>
              </a:rPr>
              <a:t> = % growth in </a:t>
            </a:r>
            <a:r>
              <a:rPr lang="en-US" b="1" dirty="0" smtClean="0">
                <a:solidFill>
                  <a:schemeClr val="accent4">
                    <a:lumMod val="50000"/>
                  </a:schemeClr>
                </a:solidFill>
              </a:rPr>
              <a:t>industry</a:t>
            </a:r>
            <a:r>
              <a:rPr lang="en-US" dirty="0" smtClean="0">
                <a:solidFill>
                  <a:schemeClr val="accent4">
                    <a:lumMod val="50000"/>
                  </a:schemeClr>
                </a:solidFill>
              </a:rPr>
              <a:t> emissions relative to reference year</a:t>
            </a:r>
            <a:endParaRPr lang="en-US" dirty="0">
              <a:solidFill>
                <a:schemeClr val="accent4">
                  <a:lumMod val="50000"/>
                </a:schemeClr>
              </a:solidFill>
            </a:endParaRPr>
          </a:p>
        </p:txBody>
      </p:sp>
      <p:sp>
        <p:nvSpPr>
          <p:cNvPr id="14" name="Rectangle 13"/>
          <p:cNvSpPr/>
          <p:nvPr/>
        </p:nvSpPr>
        <p:spPr>
          <a:xfrm>
            <a:off x="457200" y="4295527"/>
            <a:ext cx="2304256" cy="108012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4">
                    <a:lumMod val="50000"/>
                  </a:schemeClr>
                </a:solidFill>
              </a:rPr>
              <a:t>b</a:t>
            </a:r>
            <a:r>
              <a:rPr lang="en-US" dirty="0" smtClean="0">
                <a:solidFill>
                  <a:schemeClr val="accent4">
                    <a:lumMod val="50000"/>
                  </a:schemeClr>
                </a:solidFill>
              </a:rPr>
              <a:t> = % growth in </a:t>
            </a:r>
            <a:r>
              <a:rPr lang="en-US" b="1" dirty="0" smtClean="0">
                <a:solidFill>
                  <a:schemeClr val="accent4">
                    <a:lumMod val="50000"/>
                  </a:schemeClr>
                </a:solidFill>
              </a:rPr>
              <a:t>airline’s</a:t>
            </a:r>
            <a:r>
              <a:rPr lang="en-US" dirty="0" smtClean="0">
                <a:solidFill>
                  <a:schemeClr val="accent4">
                    <a:lumMod val="50000"/>
                  </a:schemeClr>
                </a:solidFill>
              </a:rPr>
              <a:t> emissions relative to reference year</a:t>
            </a:r>
            <a:endParaRPr lang="en-US" dirty="0">
              <a:solidFill>
                <a:schemeClr val="accent4">
                  <a:lumMod val="50000"/>
                </a:schemeClr>
              </a:solidFill>
            </a:endParaRPr>
          </a:p>
        </p:txBody>
      </p:sp>
      <p:sp>
        <p:nvSpPr>
          <p:cNvPr id="6" name="Diamond 5"/>
          <p:cNvSpPr/>
          <p:nvPr/>
        </p:nvSpPr>
        <p:spPr>
          <a:xfrm>
            <a:off x="3961202" y="3287415"/>
            <a:ext cx="1476164" cy="1332148"/>
          </a:xfrm>
          <a:prstGeom prst="diamond">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4">
                  <a:lumMod val="50000"/>
                </a:schemeClr>
              </a:solidFill>
            </a:endParaRPr>
          </a:p>
        </p:txBody>
      </p:sp>
      <p:sp>
        <p:nvSpPr>
          <p:cNvPr id="7" name="TextBox 6"/>
          <p:cNvSpPr txBox="1"/>
          <p:nvPr/>
        </p:nvSpPr>
        <p:spPr>
          <a:xfrm>
            <a:off x="4065136" y="3754541"/>
            <a:ext cx="1268296" cy="369332"/>
          </a:xfrm>
          <a:prstGeom prst="rect">
            <a:avLst/>
          </a:prstGeom>
          <a:noFill/>
          <a:ln>
            <a:noFill/>
          </a:ln>
        </p:spPr>
        <p:txBody>
          <a:bodyPr wrap="none" rtlCol="0">
            <a:spAutoFit/>
          </a:bodyPr>
          <a:lstStyle/>
          <a:p>
            <a:r>
              <a:rPr lang="en-US" dirty="0" smtClean="0">
                <a:solidFill>
                  <a:schemeClr val="accent4">
                    <a:lumMod val="50000"/>
                  </a:schemeClr>
                </a:solidFill>
              </a:rPr>
              <a:t>Is b &gt; 2 x a?</a:t>
            </a:r>
            <a:endParaRPr lang="en-US" dirty="0">
              <a:solidFill>
                <a:schemeClr val="accent4">
                  <a:lumMod val="50000"/>
                </a:schemeClr>
              </a:solidFill>
            </a:endParaRPr>
          </a:p>
        </p:txBody>
      </p:sp>
      <p:cxnSp>
        <p:nvCxnSpPr>
          <p:cNvPr id="18" name="Elbow Connector 17"/>
          <p:cNvCxnSpPr/>
          <p:nvPr/>
        </p:nvCxnSpPr>
        <p:spPr>
          <a:xfrm>
            <a:off x="2749624" y="3026893"/>
            <a:ext cx="1211578" cy="926596"/>
          </a:xfrm>
          <a:prstGeom prst="bentConnector3">
            <a:avLst>
              <a:gd name="adj1" fmla="val 50968"/>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flipV="1">
            <a:off x="2761456" y="3953489"/>
            <a:ext cx="1199746" cy="990110"/>
          </a:xfrm>
          <a:prstGeom prst="bentConnector3">
            <a:avLst>
              <a:gd name="adj1" fmla="val 50000"/>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2"/>
          </p:cNvCxnSpPr>
          <p:nvPr/>
        </p:nvCxnSpPr>
        <p:spPr>
          <a:xfrm>
            <a:off x="4699284" y="4619563"/>
            <a:ext cx="0" cy="324036"/>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691172" y="4919616"/>
            <a:ext cx="2016224" cy="684076"/>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4">
                  <a:lumMod val="50000"/>
                </a:schemeClr>
              </a:solidFill>
            </a:endParaRPr>
          </a:p>
        </p:txBody>
      </p:sp>
      <p:sp>
        <p:nvSpPr>
          <p:cNvPr id="32" name="TextBox 31"/>
          <p:cNvSpPr txBox="1"/>
          <p:nvPr/>
        </p:nvSpPr>
        <p:spPr>
          <a:xfrm>
            <a:off x="3691172" y="4883612"/>
            <a:ext cx="2016224" cy="646331"/>
          </a:xfrm>
          <a:prstGeom prst="rect">
            <a:avLst/>
          </a:prstGeom>
          <a:noFill/>
        </p:spPr>
        <p:txBody>
          <a:bodyPr wrap="square" rtlCol="0">
            <a:spAutoFit/>
          </a:bodyPr>
          <a:lstStyle/>
          <a:p>
            <a:pPr algn="ctr"/>
            <a:r>
              <a:rPr lang="en-US" dirty="0" smtClean="0">
                <a:solidFill>
                  <a:schemeClr val="accent4">
                    <a:lumMod val="50000"/>
                  </a:schemeClr>
                </a:solidFill>
              </a:rPr>
              <a:t>Airline ineligible for compensation</a:t>
            </a:r>
            <a:endParaRPr lang="en-US" dirty="0">
              <a:solidFill>
                <a:schemeClr val="accent4">
                  <a:lumMod val="50000"/>
                </a:schemeClr>
              </a:solidFill>
            </a:endParaRPr>
          </a:p>
        </p:txBody>
      </p:sp>
      <p:sp>
        <p:nvSpPr>
          <p:cNvPr id="33" name="TextBox 32"/>
          <p:cNvSpPr txBox="1"/>
          <p:nvPr/>
        </p:nvSpPr>
        <p:spPr>
          <a:xfrm>
            <a:off x="4699284" y="4574267"/>
            <a:ext cx="455574" cy="369332"/>
          </a:xfrm>
          <a:prstGeom prst="rect">
            <a:avLst/>
          </a:prstGeom>
          <a:noFill/>
        </p:spPr>
        <p:txBody>
          <a:bodyPr wrap="none" rtlCol="0">
            <a:spAutoFit/>
          </a:bodyPr>
          <a:lstStyle/>
          <a:p>
            <a:r>
              <a:rPr lang="en-US" dirty="0" smtClean="0"/>
              <a:t>No</a:t>
            </a:r>
            <a:endParaRPr lang="en-US" dirty="0"/>
          </a:p>
        </p:txBody>
      </p:sp>
      <p:sp>
        <p:nvSpPr>
          <p:cNvPr id="39" name="TextBox 38"/>
          <p:cNvSpPr txBox="1"/>
          <p:nvPr/>
        </p:nvSpPr>
        <p:spPr>
          <a:xfrm>
            <a:off x="3695382" y="1832627"/>
            <a:ext cx="2016224" cy="1200329"/>
          </a:xfrm>
          <a:prstGeom prst="rect">
            <a:avLst/>
          </a:prstGeom>
          <a:noFill/>
        </p:spPr>
        <p:txBody>
          <a:bodyPr wrap="square" rtlCol="0">
            <a:spAutoFit/>
          </a:bodyPr>
          <a:lstStyle/>
          <a:p>
            <a:pPr algn="ctr"/>
            <a:r>
              <a:rPr lang="en-US" dirty="0" smtClean="0">
                <a:solidFill>
                  <a:schemeClr val="accent4">
                    <a:lumMod val="50000"/>
                  </a:schemeClr>
                </a:solidFill>
              </a:rPr>
              <a:t>Compensation = (Airline’s </a:t>
            </a:r>
            <a:r>
              <a:rPr lang="en-US" dirty="0">
                <a:solidFill>
                  <a:schemeClr val="accent4">
                    <a:lumMod val="50000"/>
                  </a:schemeClr>
                </a:solidFill>
              </a:rPr>
              <a:t>emissions </a:t>
            </a:r>
            <a:r>
              <a:rPr lang="en-US" dirty="0" smtClean="0">
                <a:solidFill>
                  <a:schemeClr val="accent4">
                    <a:lumMod val="50000"/>
                  </a:schemeClr>
                </a:solidFill>
              </a:rPr>
              <a:t>in reference year) * (b-2a)</a:t>
            </a:r>
            <a:endParaRPr lang="en-US" dirty="0">
              <a:solidFill>
                <a:schemeClr val="accent4">
                  <a:lumMod val="50000"/>
                </a:schemeClr>
              </a:solidFill>
            </a:endParaRPr>
          </a:p>
        </p:txBody>
      </p:sp>
      <p:sp>
        <p:nvSpPr>
          <p:cNvPr id="42" name="Rectangle 41"/>
          <p:cNvSpPr/>
          <p:nvPr/>
        </p:nvSpPr>
        <p:spPr>
          <a:xfrm>
            <a:off x="3691172" y="1880829"/>
            <a:ext cx="2016224" cy="1120060"/>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4">
                  <a:lumMod val="50000"/>
                </a:schemeClr>
              </a:solidFill>
            </a:endParaRPr>
          </a:p>
        </p:txBody>
      </p:sp>
      <p:cxnSp>
        <p:nvCxnSpPr>
          <p:cNvPr id="45" name="Straight Arrow Connector 44"/>
          <p:cNvCxnSpPr>
            <a:stCxn id="6" idx="0"/>
          </p:cNvCxnSpPr>
          <p:nvPr/>
        </p:nvCxnSpPr>
        <p:spPr>
          <a:xfrm flipV="1">
            <a:off x="4699284" y="3023429"/>
            <a:ext cx="4210" cy="263986"/>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99284" y="2977033"/>
            <a:ext cx="485646" cy="369332"/>
          </a:xfrm>
          <a:prstGeom prst="rect">
            <a:avLst/>
          </a:prstGeom>
          <a:noFill/>
        </p:spPr>
        <p:txBody>
          <a:bodyPr wrap="none" rtlCol="0">
            <a:spAutoFit/>
          </a:bodyPr>
          <a:lstStyle/>
          <a:p>
            <a:r>
              <a:rPr lang="en-US" dirty="0" smtClean="0"/>
              <a:t>Yes</a:t>
            </a:r>
            <a:endParaRPr lang="en-US" dirty="0"/>
          </a:p>
        </p:txBody>
      </p:sp>
      <p:sp>
        <p:nvSpPr>
          <p:cNvPr id="52" name="Rectangle 51"/>
          <p:cNvSpPr/>
          <p:nvPr/>
        </p:nvSpPr>
        <p:spPr>
          <a:xfrm>
            <a:off x="179512" y="1772816"/>
            <a:ext cx="5760640" cy="4104456"/>
          </a:xfrm>
          <a:prstGeom prst="rect">
            <a:avLst/>
          </a:prstGeom>
          <a:no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20897" y="1475492"/>
            <a:ext cx="2374561" cy="369332"/>
          </a:xfrm>
          <a:prstGeom prst="rect">
            <a:avLst/>
          </a:prstGeom>
          <a:noFill/>
        </p:spPr>
        <p:txBody>
          <a:bodyPr wrap="none" rtlCol="0">
            <a:spAutoFit/>
          </a:bodyPr>
          <a:lstStyle/>
          <a:p>
            <a:r>
              <a:rPr lang="en-US" dirty="0" smtClean="0"/>
              <a:t>Repeat for every airline</a:t>
            </a:r>
            <a:endParaRPr lang="en-US" dirty="0"/>
          </a:p>
        </p:txBody>
      </p:sp>
      <p:sp>
        <p:nvSpPr>
          <p:cNvPr id="54" name="Diamond 53"/>
          <p:cNvSpPr/>
          <p:nvPr/>
        </p:nvSpPr>
        <p:spPr>
          <a:xfrm>
            <a:off x="6163507" y="2890026"/>
            <a:ext cx="2847664" cy="1200329"/>
          </a:xfrm>
          <a:prstGeom prst="diamond">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4">
                  <a:lumMod val="50000"/>
                </a:schemeClr>
              </a:solidFill>
            </a:endParaRPr>
          </a:p>
        </p:txBody>
      </p:sp>
      <p:sp>
        <p:nvSpPr>
          <p:cNvPr id="58" name="TextBox 57"/>
          <p:cNvSpPr txBox="1"/>
          <p:nvPr/>
        </p:nvSpPr>
        <p:spPr>
          <a:xfrm>
            <a:off x="6441268" y="3212976"/>
            <a:ext cx="2381628" cy="646331"/>
          </a:xfrm>
          <a:prstGeom prst="rect">
            <a:avLst/>
          </a:prstGeom>
          <a:noFill/>
        </p:spPr>
        <p:txBody>
          <a:bodyPr wrap="square" rtlCol="0">
            <a:spAutoFit/>
          </a:bodyPr>
          <a:lstStyle/>
          <a:p>
            <a:pPr algn="ctr"/>
            <a:r>
              <a:rPr lang="en-US" dirty="0" smtClean="0">
                <a:solidFill>
                  <a:schemeClr val="accent4">
                    <a:lumMod val="50000"/>
                  </a:schemeClr>
                </a:solidFill>
              </a:rPr>
              <a:t>Is total compensation &gt; 50% of reserve</a:t>
            </a:r>
            <a:endParaRPr lang="en-US" dirty="0">
              <a:solidFill>
                <a:schemeClr val="accent4">
                  <a:lumMod val="50000"/>
                </a:schemeClr>
              </a:solidFill>
            </a:endParaRPr>
          </a:p>
        </p:txBody>
      </p:sp>
      <p:cxnSp>
        <p:nvCxnSpPr>
          <p:cNvPr id="63" name="Elbow Connector 62"/>
          <p:cNvCxnSpPr>
            <a:stCxn id="39" idx="3"/>
            <a:endCxn id="54" idx="1"/>
          </p:cNvCxnSpPr>
          <p:nvPr/>
        </p:nvCxnSpPr>
        <p:spPr>
          <a:xfrm>
            <a:off x="5711606" y="2432792"/>
            <a:ext cx="451901" cy="1057399"/>
          </a:xfrm>
          <a:prstGeom prst="bentConnector3">
            <a:avLst>
              <a:gd name="adj1" fmla="val 73258"/>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6579227" y="1872422"/>
            <a:ext cx="2016224" cy="684076"/>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4">
                  <a:lumMod val="50000"/>
                </a:schemeClr>
              </a:solidFill>
            </a:endParaRPr>
          </a:p>
        </p:txBody>
      </p:sp>
      <p:sp>
        <p:nvSpPr>
          <p:cNvPr id="66" name="TextBox 65"/>
          <p:cNvSpPr txBox="1"/>
          <p:nvPr/>
        </p:nvSpPr>
        <p:spPr>
          <a:xfrm>
            <a:off x="6579227" y="1883568"/>
            <a:ext cx="2016224" cy="646331"/>
          </a:xfrm>
          <a:prstGeom prst="rect">
            <a:avLst/>
          </a:prstGeom>
          <a:noFill/>
        </p:spPr>
        <p:txBody>
          <a:bodyPr wrap="square" rtlCol="0">
            <a:spAutoFit/>
          </a:bodyPr>
          <a:lstStyle/>
          <a:p>
            <a:pPr algn="ctr"/>
            <a:r>
              <a:rPr lang="en-US" dirty="0" smtClean="0">
                <a:solidFill>
                  <a:schemeClr val="accent4">
                    <a:lumMod val="50000"/>
                  </a:schemeClr>
                </a:solidFill>
              </a:rPr>
              <a:t>Compensation as calculated</a:t>
            </a:r>
            <a:endParaRPr lang="en-US" dirty="0">
              <a:solidFill>
                <a:schemeClr val="accent4">
                  <a:lumMod val="50000"/>
                </a:schemeClr>
              </a:solidFill>
            </a:endParaRPr>
          </a:p>
        </p:txBody>
      </p:sp>
      <p:cxnSp>
        <p:nvCxnSpPr>
          <p:cNvPr id="68" name="Straight Arrow Connector 67"/>
          <p:cNvCxnSpPr>
            <a:stCxn id="54" idx="0"/>
            <a:endCxn id="65" idx="2"/>
          </p:cNvCxnSpPr>
          <p:nvPr/>
        </p:nvCxnSpPr>
        <p:spPr>
          <a:xfrm flipV="1">
            <a:off x="7587339" y="2556498"/>
            <a:ext cx="0" cy="333528"/>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585997" y="2556329"/>
            <a:ext cx="455574" cy="369332"/>
          </a:xfrm>
          <a:prstGeom prst="rect">
            <a:avLst/>
          </a:prstGeom>
          <a:noFill/>
        </p:spPr>
        <p:txBody>
          <a:bodyPr wrap="none" rtlCol="0">
            <a:spAutoFit/>
          </a:bodyPr>
          <a:lstStyle/>
          <a:p>
            <a:r>
              <a:rPr lang="en-US" dirty="0" smtClean="0"/>
              <a:t>No</a:t>
            </a:r>
            <a:endParaRPr lang="en-US" dirty="0"/>
          </a:p>
        </p:txBody>
      </p:sp>
      <p:cxnSp>
        <p:nvCxnSpPr>
          <p:cNvPr id="72" name="Straight Arrow Connector 71"/>
          <p:cNvCxnSpPr/>
          <p:nvPr/>
        </p:nvCxnSpPr>
        <p:spPr>
          <a:xfrm>
            <a:off x="7587417" y="4092938"/>
            <a:ext cx="0" cy="324036"/>
          </a:xfrm>
          <a:prstGeom prst="straightConnector1">
            <a:avLst/>
          </a:prstGeom>
          <a:ln w="190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587417" y="4047642"/>
            <a:ext cx="485646" cy="369332"/>
          </a:xfrm>
          <a:prstGeom prst="rect">
            <a:avLst/>
          </a:prstGeom>
          <a:noFill/>
        </p:spPr>
        <p:txBody>
          <a:bodyPr wrap="none" rtlCol="0">
            <a:spAutoFit/>
          </a:bodyPr>
          <a:lstStyle/>
          <a:p>
            <a:r>
              <a:rPr lang="en-US" dirty="0" smtClean="0"/>
              <a:t>Yes</a:t>
            </a:r>
            <a:endParaRPr lang="en-US" dirty="0"/>
          </a:p>
        </p:txBody>
      </p:sp>
      <p:sp>
        <p:nvSpPr>
          <p:cNvPr id="74" name="Rectangle 73"/>
          <p:cNvSpPr/>
          <p:nvPr/>
        </p:nvSpPr>
        <p:spPr>
          <a:xfrm>
            <a:off x="6588224" y="4423882"/>
            <a:ext cx="2016224" cy="1453389"/>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accent4">
                  <a:lumMod val="50000"/>
                </a:schemeClr>
              </a:solidFill>
            </a:endParaRPr>
          </a:p>
        </p:txBody>
      </p:sp>
      <p:sp>
        <p:nvSpPr>
          <p:cNvPr id="75" name="TextBox 74"/>
          <p:cNvSpPr txBox="1"/>
          <p:nvPr/>
        </p:nvSpPr>
        <p:spPr>
          <a:xfrm>
            <a:off x="6598096" y="4442755"/>
            <a:ext cx="2016224" cy="1477328"/>
          </a:xfrm>
          <a:prstGeom prst="rect">
            <a:avLst/>
          </a:prstGeom>
          <a:noFill/>
        </p:spPr>
        <p:txBody>
          <a:bodyPr wrap="square" rtlCol="0">
            <a:spAutoFit/>
          </a:bodyPr>
          <a:lstStyle/>
          <a:p>
            <a:pPr algn="ctr"/>
            <a:r>
              <a:rPr lang="en-US" dirty="0" smtClean="0">
                <a:solidFill>
                  <a:schemeClr val="accent4">
                    <a:lumMod val="50000"/>
                  </a:schemeClr>
                </a:solidFill>
              </a:rPr>
              <a:t>Constrained compensation = Compensation x 50% of reserve / total compensation</a:t>
            </a:r>
            <a:endParaRPr lang="en-US" dirty="0">
              <a:solidFill>
                <a:schemeClr val="accent4">
                  <a:lumMod val="50000"/>
                </a:schemeClr>
              </a:solidFill>
            </a:endParaRPr>
          </a:p>
        </p:txBody>
      </p:sp>
      <p:sp>
        <p:nvSpPr>
          <p:cNvPr id="76" name="Rectangle 75"/>
          <p:cNvSpPr/>
          <p:nvPr/>
        </p:nvSpPr>
        <p:spPr>
          <a:xfrm>
            <a:off x="73894" y="1437764"/>
            <a:ext cx="9070105" cy="4619528"/>
          </a:xfrm>
          <a:prstGeom prst="rect">
            <a:avLst/>
          </a:prstGeom>
          <a:no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6949035" y="6048087"/>
            <a:ext cx="2195473" cy="369332"/>
          </a:xfrm>
          <a:prstGeom prst="rect">
            <a:avLst/>
          </a:prstGeom>
          <a:noFill/>
        </p:spPr>
        <p:txBody>
          <a:bodyPr wrap="none" rtlCol="0">
            <a:spAutoFit/>
          </a:bodyPr>
          <a:lstStyle/>
          <a:p>
            <a:r>
              <a:rPr lang="en-US" dirty="0" smtClean="0"/>
              <a:t>Repeat for every year</a:t>
            </a:r>
            <a:endParaRPr lang="en-US" dirty="0"/>
          </a:p>
        </p:txBody>
      </p:sp>
      <p:sp>
        <p:nvSpPr>
          <p:cNvPr id="3" name="Slide Number Placeholder 2"/>
          <p:cNvSpPr>
            <a:spLocks noGrp="1"/>
          </p:cNvSpPr>
          <p:nvPr>
            <p:ph type="sldNum" sz="quarter" idx="12"/>
          </p:nvPr>
        </p:nvSpPr>
        <p:spPr/>
        <p:txBody>
          <a:bodyPr/>
          <a:lstStyle/>
          <a:p>
            <a:fld id="{44E57228-1613-4B5D-B6F4-6BBEFB0BC52A}" type="slidenum">
              <a:rPr lang="de-DE" smtClean="0"/>
              <a:pPr/>
              <a:t>6</a:t>
            </a:fld>
            <a:endParaRPr lang="de-DE" dirty="0"/>
          </a:p>
        </p:txBody>
      </p:sp>
    </p:spTree>
    <p:extLst>
      <p:ext uri="{BB962C8B-B14F-4D97-AF65-F5344CB8AC3E}">
        <p14:creationId xmlns:p14="http://schemas.microsoft.com/office/powerpoint/2010/main" val="731571083"/>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6" grpId="0" animBg="1"/>
      <p:bldP spid="7" grpId="0"/>
      <p:bldP spid="27" grpId="0" animBg="1"/>
      <p:bldP spid="32" grpId="0"/>
      <p:bldP spid="33" grpId="0"/>
      <p:bldP spid="39" grpId="0"/>
      <p:bldP spid="42" grpId="0" animBg="1"/>
      <p:bldP spid="46" grpId="0"/>
      <p:bldP spid="52" grpId="0" animBg="1"/>
      <p:bldP spid="53" grpId="0"/>
      <p:bldP spid="54" grpId="0" animBg="1"/>
      <p:bldP spid="58" grpId="0"/>
      <p:bldP spid="65" grpId="0" animBg="1"/>
      <p:bldP spid="66" grpId="0"/>
      <p:bldP spid="70" grpId="0"/>
      <p:bldP spid="73" grpId="0"/>
      <p:bldP spid="74" grpId="0" animBg="1"/>
      <p:bldP spid="75" grpId="0"/>
      <p:bldP spid="76" grpId="0" animBg="1"/>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b="1" dirty="0" smtClean="0">
                <a:latin typeface="Georgia" pitchFamily="18" charset="0"/>
              </a:rPr>
              <a:t>Current (2012) emissions based on data collected by David Southgate</a:t>
            </a:r>
            <a:endParaRPr lang="en-US" sz="3400" b="1" noProof="0" dirty="0">
              <a:latin typeface="Georgia" pitchFamily="18" charset="0"/>
            </a:endParaRPr>
          </a:p>
        </p:txBody>
      </p:sp>
      <p:sp>
        <p:nvSpPr>
          <p:cNvPr id="3" name="Content Placeholder 2"/>
          <p:cNvSpPr>
            <a:spLocks noGrp="1"/>
          </p:cNvSpPr>
          <p:nvPr>
            <p:ph idx="1"/>
          </p:nvPr>
        </p:nvSpPr>
        <p:spPr/>
        <p:txBody>
          <a:bodyPr>
            <a:normAutofit/>
          </a:bodyPr>
          <a:lstStyle/>
          <a:p>
            <a:r>
              <a:rPr lang="en-US" sz="1800" dirty="0" smtClean="0"/>
              <a:t>David Southgate’s data on number of 2012 flights by airline-origin-destination-a/c type</a:t>
            </a:r>
          </a:p>
          <a:p>
            <a:pPr lvl="1"/>
            <a:r>
              <a:rPr lang="en-US" sz="1600" dirty="0" smtClean="0"/>
              <a:t>Data </a:t>
            </a:r>
            <a:r>
              <a:rPr lang="en-US" sz="1600" dirty="0"/>
              <a:t>capture ~70% of sectorial emissions</a:t>
            </a:r>
            <a:endParaRPr lang="en-US" sz="1600" dirty="0" smtClean="0"/>
          </a:p>
          <a:p>
            <a:pPr lvl="1"/>
            <a:r>
              <a:rPr lang="en-US" sz="1600" dirty="0" smtClean="0"/>
              <a:t>Emissions and fuel burn are calculated, based on assumed load factors</a:t>
            </a:r>
            <a:endParaRPr lang="en-US" sz="2000" dirty="0" smtClean="0"/>
          </a:p>
          <a:p>
            <a:pPr marL="0" indent="0">
              <a:buNone/>
            </a:pPr>
            <a:endParaRPr lang="en-US" dirty="0" smtClean="0"/>
          </a:p>
        </p:txBody>
      </p:sp>
      <p:pic>
        <p:nvPicPr>
          <p:cNvPr id="4" name="Picture 3"/>
          <p:cNvPicPr>
            <a:picLocks noChangeAspect="1"/>
          </p:cNvPicPr>
          <p:nvPr/>
        </p:nvPicPr>
        <p:blipFill>
          <a:blip r:embed="rId3"/>
          <a:stretch>
            <a:fillRect/>
          </a:stretch>
        </p:blipFill>
        <p:spPr>
          <a:xfrm>
            <a:off x="1356274" y="2888940"/>
            <a:ext cx="6168054" cy="3780420"/>
          </a:xfrm>
          <a:prstGeom prst="rect">
            <a:avLst/>
          </a:prstGeom>
        </p:spPr>
      </p:pic>
      <p:sp>
        <p:nvSpPr>
          <p:cNvPr id="5" name="Slide Number Placeholder 4"/>
          <p:cNvSpPr>
            <a:spLocks noGrp="1"/>
          </p:cNvSpPr>
          <p:nvPr>
            <p:ph type="sldNum" sz="quarter" idx="12"/>
          </p:nvPr>
        </p:nvSpPr>
        <p:spPr/>
        <p:txBody>
          <a:bodyPr/>
          <a:lstStyle/>
          <a:p>
            <a:fld id="{44E57228-1613-4B5D-B6F4-6BBEFB0BC52A}" type="slidenum">
              <a:rPr lang="de-DE" smtClean="0"/>
              <a:pPr/>
              <a:t>7</a:t>
            </a:fld>
            <a:endParaRPr lang="de-DE" dirty="0"/>
          </a:p>
        </p:txBody>
      </p:sp>
    </p:spTree>
    <p:extLst>
      <p:ext uri="{BB962C8B-B14F-4D97-AF65-F5344CB8AC3E}">
        <p14:creationId xmlns:p14="http://schemas.microsoft.com/office/powerpoint/2010/main" val="2343283261"/>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dirty="0" smtClean="0"/>
              <a:t>Es</a:t>
            </a:r>
            <a:r>
              <a:rPr lang="en-GB" sz="3400" b="1" dirty="0" smtClean="0">
                <a:latin typeface="Georgia" pitchFamily="18" charset="0"/>
              </a:rPr>
              <a:t>timating future emissions and calculating offsets based on </a:t>
            </a:r>
            <a:r>
              <a:rPr lang="en-GB" sz="3400" b="1" dirty="0" err="1" smtClean="0">
                <a:latin typeface="Georgia" pitchFamily="18" charset="0"/>
              </a:rPr>
              <a:t>strawman</a:t>
            </a:r>
            <a:endParaRPr lang="en-US" sz="3400" b="1" noProof="0" dirty="0">
              <a:latin typeface="Georgia" pitchFamily="18" charset="0"/>
            </a:endParaRPr>
          </a:p>
        </p:txBody>
      </p:sp>
      <p:sp>
        <p:nvSpPr>
          <p:cNvPr id="7" name="Slide Number Placeholder 6"/>
          <p:cNvSpPr>
            <a:spLocks noGrp="1"/>
          </p:cNvSpPr>
          <p:nvPr>
            <p:ph type="sldNum" sz="quarter" idx="12"/>
          </p:nvPr>
        </p:nvSpPr>
        <p:spPr/>
        <p:txBody>
          <a:bodyPr/>
          <a:lstStyle/>
          <a:p>
            <a:fld id="{44E57228-1613-4B5D-B6F4-6BBEFB0BC52A}" type="slidenum">
              <a:rPr lang="de-DE" smtClean="0"/>
              <a:pPr/>
              <a:t>8</a:t>
            </a:fld>
            <a:endParaRPr lang="de-DE" dirty="0"/>
          </a:p>
        </p:txBody>
      </p:sp>
      <p:sp>
        <p:nvSpPr>
          <p:cNvPr id="11" name="TextBox 10"/>
          <p:cNvSpPr txBox="1"/>
          <p:nvPr/>
        </p:nvSpPr>
        <p:spPr>
          <a:xfrm>
            <a:off x="2223473" y="2728903"/>
            <a:ext cx="1779590" cy="369332"/>
          </a:xfrm>
          <a:prstGeom prst="rect">
            <a:avLst/>
          </a:prstGeom>
          <a:noFill/>
          <a:ln w="19050">
            <a:solidFill>
              <a:schemeClr val="tx1">
                <a:lumMod val="65000"/>
                <a:lumOff val="35000"/>
              </a:schemeClr>
            </a:solidFill>
          </a:ln>
        </p:spPr>
        <p:txBody>
          <a:bodyPr wrap="none" rtlCol="0">
            <a:spAutoFit/>
          </a:bodyPr>
          <a:lstStyle/>
          <a:p>
            <a:r>
              <a:rPr lang="en-US" dirty="0" smtClean="0">
                <a:solidFill>
                  <a:schemeClr val="tx1">
                    <a:lumMod val="75000"/>
                    <a:lumOff val="25000"/>
                  </a:schemeClr>
                </a:solidFill>
              </a:rPr>
              <a:t>Current fleet size</a:t>
            </a:r>
            <a:endParaRPr lang="en-US" dirty="0">
              <a:solidFill>
                <a:schemeClr val="tx1">
                  <a:lumMod val="75000"/>
                  <a:lumOff val="25000"/>
                </a:schemeClr>
              </a:solidFill>
            </a:endParaRPr>
          </a:p>
        </p:txBody>
      </p:sp>
      <p:sp>
        <p:nvSpPr>
          <p:cNvPr id="12" name="TextBox 11"/>
          <p:cNvSpPr txBox="1"/>
          <p:nvPr/>
        </p:nvSpPr>
        <p:spPr>
          <a:xfrm>
            <a:off x="2223473" y="3223667"/>
            <a:ext cx="1768369" cy="369332"/>
          </a:xfrm>
          <a:prstGeom prst="rect">
            <a:avLst/>
          </a:prstGeom>
          <a:noFill/>
          <a:ln w="19050">
            <a:solidFill>
              <a:schemeClr val="tx1">
                <a:lumMod val="65000"/>
                <a:lumOff val="35000"/>
              </a:schemeClr>
            </a:solidFill>
          </a:ln>
        </p:spPr>
        <p:txBody>
          <a:bodyPr wrap="none" rtlCol="0">
            <a:spAutoFit/>
          </a:bodyPr>
          <a:lstStyle/>
          <a:p>
            <a:r>
              <a:rPr lang="en-US" dirty="0" smtClean="0">
                <a:solidFill>
                  <a:schemeClr val="tx1">
                    <a:lumMod val="75000"/>
                    <a:lumOff val="25000"/>
                  </a:schemeClr>
                </a:solidFill>
              </a:rPr>
              <a:t>Current fleet age</a:t>
            </a:r>
            <a:endParaRPr lang="en-US" dirty="0">
              <a:solidFill>
                <a:schemeClr val="tx1">
                  <a:lumMod val="75000"/>
                  <a:lumOff val="25000"/>
                </a:schemeClr>
              </a:solidFill>
            </a:endParaRPr>
          </a:p>
        </p:txBody>
      </p:sp>
      <p:sp>
        <p:nvSpPr>
          <p:cNvPr id="13" name="TextBox 12"/>
          <p:cNvSpPr txBox="1"/>
          <p:nvPr/>
        </p:nvSpPr>
        <p:spPr>
          <a:xfrm>
            <a:off x="2207597" y="3718431"/>
            <a:ext cx="1784246" cy="646331"/>
          </a:xfrm>
          <a:prstGeom prst="rect">
            <a:avLst/>
          </a:prstGeom>
          <a:noFill/>
          <a:ln w="19050">
            <a:solidFill>
              <a:schemeClr val="tx1">
                <a:lumMod val="65000"/>
                <a:lumOff val="35000"/>
              </a:schemeClr>
            </a:solidFill>
          </a:ln>
        </p:spPr>
        <p:txBody>
          <a:bodyPr wrap="square" rtlCol="0">
            <a:spAutoFit/>
          </a:bodyPr>
          <a:lstStyle/>
          <a:p>
            <a:pPr algn="ctr"/>
            <a:r>
              <a:rPr lang="en-US" dirty="0" smtClean="0">
                <a:solidFill>
                  <a:schemeClr val="tx1">
                    <a:lumMod val="75000"/>
                    <a:lumOff val="25000"/>
                  </a:schemeClr>
                </a:solidFill>
              </a:rPr>
              <a:t>Aircraft currently on order</a:t>
            </a:r>
            <a:endParaRPr lang="en-US" dirty="0">
              <a:solidFill>
                <a:schemeClr val="tx1">
                  <a:lumMod val="75000"/>
                  <a:lumOff val="25000"/>
                </a:schemeClr>
              </a:solidFill>
            </a:endParaRPr>
          </a:p>
        </p:txBody>
      </p:sp>
      <p:sp>
        <p:nvSpPr>
          <p:cNvPr id="14" name="TextBox 13"/>
          <p:cNvSpPr txBox="1"/>
          <p:nvPr/>
        </p:nvSpPr>
        <p:spPr>
          <a:xfrm>
            <a:off x="2207596" y="5229200"/>
            <a:ext cx="1795467" cy="646331"/>
          </a:xfrm>
          <a:prstGeom prst="rect">
            <a:avLst/>
          </a:prstGeom>
          <a:noFill/>
          <a:ln w="19050">
            <a:solidFill>
              <a:schemeClr val="tx1">
                <a:lumMod val="65000"/>
                <a:lumOff val="35000"/>
              </a:schemeClr>
            </a:solidFill>
          </a:ln>
        </p:spPr>
        <p:txBody>
          <a:bodyPr wrap="square" rtlCol="0">
            <a:spAutoFit/>
          </a:bodyPr>
          <a:lstStyle/>
          <a:p>
            <a:pPr algn="ctr"/>
            <a:r>
              <a:rPr lang="en-US" dirty="0" smtClean="0">
                <a:solidFill>
                  <a:schemeClr val="tx1">
                    <a:lumMod val="75000"/>
                    <a:lumOff val="25000"/>
                  </a:schemeClr>
                </a:solidFill>
              </a:rPr>
              <a:t>Current network footprint</a:t>
            </a:r>
            <a:endParaRPr lang="en-US" dirty="0">
              <a:solidFill>
                <a:schemeClr val="tx1">
                  <a:lumMod val="75000"/>
                  <a:lumOff val="25000"/>
                </a:schemeClr>
              </a:solidFill>
            </a:endParaRPr>
          </a:p>
        </p:txBody>
      </p:sp>
      <p:sp>
        <p:nvSpPr>
          <p:cNvPr id="15" name="TextBox 14"/>
          <p:cNvSpPr txBox="1"/>
          <p:nvPr/>
        </p:nvSpPr>
        <p:spPr>
          <a:xfrm>
            <a:off x="4254960" y="5090700"/>
            <a:ext cx="1795467" cy="923330"/>
          </a:xfrm>
          <a:prstGeom prst="rect">
            <a:avLst/>
          </a:prstGeom>
          <a:noFill/>
          <a:ln w="19050">
            <a:solidFill>
              <a:schemeClr val="tx1">
                <a:lumMod val="65000"/>
                <a:lumOff val="35000"/>
              </a:schemeClr>
            </a:solidFill>
          </a:ln>
        </p:spPr>
        <p:txBody>
          <a:bodyPr wrap="square" rtlCol="0">
            <a:spAutoFit/>
          </a:bodyPr>
          <a:lstStyle/>
          <a:p>
            <a:pPr algn="ctr"/>
            <a:r>
              <a:rPr lang="en-US" dirty="0" smtClean="0">
                <a:solidFill>
                  <a:schemeClr val="tx1">
                    <a:lumMod val="75000"/>
                    <a:lumOff val="25000"/>
                  </a:schemeClr>
                </a:solidFill>
              </a:rPr>
              <a:t>Airbus forecasts for regional traffic growth</a:t>
            </a:r>
            <a:endParaRPr lang="en-US" dirty="0">
              <a:solidFill>
                <a:schemeClr val="tx1">
                  <a:lumMod val="75000"/>
                  <a:lumOff val="25000"/>
                </a:schemeClr>
              </a:solidFill>
            </a:endParaRPr>
          </a:p>
        </p:txBody>
      </p:sp>
      <p:sp>
        <p:nvSpPr>
          <p:cNvPr id="16" name="TextBox 15"/>
          <p:cNvSpPr txBox="1"/>
          <p:nvPr/>
        </p:nvSpPr>
        <p:spPr>
          <a:xfrm>
            <a:off x="2196375" y="1940148"/>
            <a:ext cx="1795467" cy="646331"/>
          </a:xfrm>
          <a:prstGeom prst="rect">
            <a:avLst/>
          </a:prstGeom>
          <a:noFill/>
          <a:ln w="19050">
            <a:solidFill>
              <a:schemeClr val="tx1">
                <a:lumMod val="65000"/>
                <a:lumOff val="35000"/>
              </a:schemeClr>
            </a:solidFill>
          </a:ln>
        </p:spPr>
        <p:txBody>
          <a:bodyPr wrap="square" rtlCol="0">
            <a:spAutoFit/>
          </a:bodyPr>
          <a:lstStyle/>
          <a:p>
            <a:pPr algn="ctr"/>
            <a:r>
              <a:rPr lang="en-US" dirty="0" smtClean="0">
                <a:solidFill>
                  <a:schemeClr val="tx1">
                    <a:lumMod val="75000"/>
                    <a:lumOff val="25000"/>
                  </a:schemeClr>
                </a:solidFill>
              </a:rPr>
              <a:t>Typical aircraft service life</a:t>
            </a:r>
            <a:endParaRPr lang="en-US" dirty="0">
              <a:solidFill>
                <a:schemeClr val="tx1">
                  <a:lumMod val="75000"/>
                  <a:lumOff val="25000"/>
                </a:schemeClr>
              </a:solidFill>
            </a:endParaRPr>
          </a:p>
        </p:txBody>
      </p:sp>
      <p:cxnSp>
        <p:nvCxnSpPr>
          <p:cNvPr id="44" name="Straight Arrow Connector 43"/>
          <p:cNvCxnSpPr>
            <a:stCxn id="14" idx="3"/>
            <a:endCxn id="15" idx="1"/>
          </p:cNvCxnSpPr>
          <p:nvPr/>
        </p:nvCxnSpPr>
        <p:spPr>
          <a:xfrm flipV="1">
            <a:off x="4003063" y="5552365"/>
            <a:ext cx="251897" cy="1"/>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263569" y="2683948"/>
            <a:ext cx="1795467" cy="1200329"/>
          </a:xfrm>
          <a:prstGeom prst="rect">
            <a:avLst/>
          </a:prstGeom>
          <a:noFill/>
          <a:ln w="19050">
            <a:solidFill>
              <a:schemeClr val="tx1">
                <a:lumMod val="65000"/>
                <a:lumOff val="35000"/>
              </a:schemeClr>
            </a:solidFill>
          </a:ln>
        </p:spPr>
        <p:txBody>
          <a:bodyPr wrap="square" rtlCol="0">
            <a:spAutoFit/>
          </a:bodyPr>
          <a:lstStyle/>
          <a:p>
            <a:pPr algn="ctr"/>
            <a:r>
              <a:rPr lang="en-US" dirty="0" smtClean="0">
                <a:solidFill>
                  <a:schemeClr val="tx1">
                    <a:lumMod val="75000"/>
                    <a:lumOff val="25000"/>
                  </a:schemeClr>
                </a:solidFill>
              </a:rPr>
              <a:t>Airline greenhouse gas emissions in year Y &gt; 2012</a:t>
            </a:r>
            <a:endParaRPr lang="en-US" dirty="0">
              <a:solidFill>
                <a:schemeClr val="tx1">
                  <a:lumMod val="75000"/>
                  <a:lumOff val="25000"/>
                </a:schemeClr>
              </a:solidFill>
            </a:endParaRPr>
          </a:p>
        </p:txBody>
      </p:sp>
      <p:sp>
        <p:nvSpPr>
          <p:cNvPr id="47" name="TextBox 46"/>
          <p:cNvSpPr txBox="1"/>
          <p:nvPr/>
        </p:nvSpPr>
        <p:spPr>
          <a:xfrm>
            <a:off x="35496" y="2808168"/>
            <a:ext cx="1795467" cy="1200329"/>
          </a:xfrm>
          <a:prstGeom prst="rect">
            <a:avLst/>
          </a:prstGeom>
          <a:noFill/>
          <a:ln w="19050">
            <a:solidFill>
              <a:schemeClr val="tx1">
                <a:lumMod val="65000"/>
                <a:lumOff val="35000"/>
              </a:schemeClr>
            </a:solidFill>
          </a:ln>
        </p:spPr>
        <p:txBody>
          <a:bodyPr wrap="square" rtlCol="0">
            <a:spAutoFit/>
          </a:bodyPr>
          <a:lstStyle/>
          <a:p>
            <a:pPr algn="ctr"/>
            <a:r>
              <a:rPr lang="en-US" dirty="0" smtClean="0">
                <a:solidFill>
                  <a:schemeClr val="tx1">
                    <a:lumMod val="75000"/>
                    <a:lumOff val="25000"/>
                  </a:schemeClr>
                </a:solidFill>
              </a:rPr>
              <a:t>Airline greenhouse gas emissions in year 2012</a:t>
            </a:r>
            <a:endParaRPr lang="en-US" dirty="0">
              <a:solidFill>
                <a:schemeClr val="tx1">
                  <a:lumMod val="75000"/>
                  <a:lumOff val="25000"/>
                </a:schemeClr>
              </a:solidFill>
            </a:endParaRPr>
          </a:p>
        </p:txBody>
      </p:sp>
      <p:cxnSp>
        <p:nvCxnSpPr>
          <p:cNvPr id="49" name="Elbow Connector 48"/>
          <p:cNvCxnSpPr>
            <a:stCxn id="47" idx="3"/>
            <a:endCxn id="14" idx="1"/>
          </p:cNvCxnSpPr>
          <p:nvPr/>
        </p:nvCxnSpPr>
        <p:spPr>
          <a:xfrm>
            <a:off x="1830963" y="3408333"/>
            <a:ext cx="376633" cy="2144033"/>
          </a:xfrm>
          <a:prstGeom prst="bentConnector3">
            <a:avLst>
              <a:gd name="adj1" fmla="val 5328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47" idx="3"/>
            <a:endCxn id="16" idx="1"/>
          </p:cNvCxnSpPr>
          <p:nvPr/>
        </p:nvCxnSpPr>
        <p:spPr>
          <a:xfrm flipV="1">
            <a:off x="1830963" y="2263314"/>
            <a:ext cx="365412" cy="1145019"/>
          </a:xfrm>
          <a:prstGeom prst="bentConnector3">
            <a:avLst>
              <a:gd name="adj1" fmla="val 53382"/>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7" idx="3"/>
            <a:endCxn id="11" idx="1"/>
          </p:cNvCxnSpPr>
          <p:nvPr/>
        </p:nvCxnSpPr>
        <p:spPr>
          <a:xfrm flipV="1">
            <a:off x="1830963" y="2913569"/>
            <a:ext cx="392510" cy="494764"/>
          </a:xfrm>
          <a:prstGeom prst="bent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47" idx="3"/>
            <a:endCxn id="12" idx="1"/>
          </p:cNvCxnSpPr>
          <p:nvPr/>
        </p:nvCxnSpPr>
        <p:spPr>
          <a:xfrm>
            <a:off x="1830963" y="3408333"/>
            <a:ext cx="392510" cy="12700"/>
          </a:xfrm>
          <a:prstGeom prst="bent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47" idx="3"/>
            <a:endCxn id="13" idx="1"/>
          </p:cNvCxnSpPr>
          <p:nvPr/>
        </p:nvCxnSpPr>
        <p:spPr>
          <a:xfrm>
            <a:off x="1830963" y="3408333"/>
            <a:ext cx="376634" cy="633264"/>
          </a:xfrm>
          <a:prstGeom prst="bentConnector3">
            <a:avLst>
              <a:gd name="adj1" fmla="val 5328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3"/>
          <a:stretch>
            <a:fillRect/>
          </a:stretch>
        </p:blipFill>
        <p:spPr>
          <a:xfrm>
            <a:off x="7263569" y="4347934"/>
            <a:ext cx="1795467" cy="520938"/>
          </a:xfrm>
          <a:prstGeom prst="rect">
            <a:avLst/>
          </a:prstGeom>
        </p:spPr>
      </p:pic>
      <p:pic>
        <p:nvPicPr>
          <p:cNvPr id="60" name="Picture 59"/>
          <p:cNvPicPr>
            <a:picLocks noChangeAspect="1"/>
          </p:cNvPicPr>
          <p:nvPr/>
        </p:nvPicPr>
        <p:blipFill>
          <a:blip r:embed="rId4"/>
          <a:stretch>
            <a:fillRect/>
          </a:stretch>
        </p:blipFill>
        <p:spPr>
          <a:xfrm>
            <a:off x="7252170" y="5332529"/>
            <a:ext cx="1818263" cy="1015492"/>
          </a:xfrm>
          <a:prstGeom prst="rect">
            <a:avLst/>
          </a:prstGeom>
        </p:spPr>
      </p:pic>
      <p:cxnSp>
        <p:nvCxnSpPr>
          <p:cNvPr id="62" name="Straight Arrow Connector 61"/>
          <p:cNvCxnSpPr>
            <a:stCxn id="46" idx="2"/>
            <a:endCxn id="59" idx="0"/>
          </p:cNvCxnSpPr>
          <p:nvPr/>
        </p:nvCxnSpPr>
        <p:spPr>
          <a:xfrm>
            <a:off x="8161303" y="3884277"/>
            <a:ext cx="0" cy="463657"/>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9" idx="2"/>
            <a:endCxn id="60" idx="0"/>
          </p:cNvCxnSpPr>
          <p:nvPr/>
        </p:nvCxnSpPr>
        <p:spPr>
          <a:xfrm flipH="1">
            <a:off x="8161302" y="4868872"/>
            <a:ext cx="1" cy="463657"/>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91200" y="2960948"/>
            <a:ext cx="1795467" cy="646331"/>
          </a:xfrm>
          <a:prstGeom prst="rect">
            <a:avLst/>
          </a:prstGeom>
          <a:noFill/>
          <a:ln w="19050">
            <a:solidFill>
              <a:schemeClr val="tx1">
                <a:lumMod val="65000"/>
                <a:lumOff val="35000"/>
              </a:schemeClr>
            </a:solidFill>
          </a:ln>
        </p:spPr>
        <p:txBody>
          <a:bodyPr wrap="square" rtlCol="0">
            <a:spAutoFit/>
          </a:bodyPr>
          <a:lstStyle/>
          <a:p>
            <a:pPr algn="ctr"/>
            <a:r>
              <a:rPr lang="en-US" dirty="0" smtClean="0">
                <a:solidFill>
                  <a:schemeClr val="tx1">
                    <a:lumMod val="75000"/>
                    <a:lumOff val="25000"/>
                  </a:schemeClr>
                </a:solidFill>
              </a:rPr>
              <a:t>Improvements in efficiency</a:t>
            </a:r>
            <a:endParaRPr lang="en-US" dirty="0">
              <a:solidFill>
                <a:schemeClr val="tx1">
                  <a:lumMod val="75000"/>
                  <a:lumOff val="25000"/>
                </a:schemeClr>
              </a:solidFill>
            </a:endParaRPr>
          </a:p>
        </p:txBody>
      </p:sp>
      <p:cxnSp>
        <p:nvCxnSpPr>
          <p:cNvPr id="42" name="Elbow Connector 41"/>
          <p:cNvCxnSpPr>
            <a:stCxn id="16" idx="3"/>
            <a:endCxn id="40" idx="1"/>
          </p:cNvCxnSpPr>
          <p:nvPr/>
        </p:nvCxnSpPr>
        <p:spPr>
          <a:xfrm>
            <a:off x="3991842" y="2263314"/>
            <a:ext cx="999358" cy="1020800"/>
          </a:xfrm>
          <a:prstGeom prst="bent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11" idx="3"/>
            <a:endCxn id="40" idx="1"/>
          </p:cNvCxnSpPr>
          <p:nvPr/>
        </p:nvCxnSpPr>
        <p:spPr>
          <a:xfrm>
            <a:off x="4003063" y="2913569"/>
            <a:ext cx="988137" cy="370545"/>
          </a:xfrm>
          <a:prstGeom prst="bent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12" idx="3"/>
            <a:endCxn id="40" idx="1"/>
          </p:cNvCxnSpPr>
          <p:nvPr/>
        </p:nvCxnSpPr>
        <p:spPr>
          <a:xfrm flipV="1">
            <a:off x="3991842" y="3284114"/>
            <a:ext cx="999358" cy="124219"/>
          </a:xfrm>
          <a:prstGeom prst="bent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13" idx="3"/>
            <a:endCxn id="40" idx="1"/>
          </p:cNvCxnSpPr>
          <p:nvPr/>
        </p:nvCxnSpPr>
        <p:spPr>
          <a:xfrm flipV="1">
            <a:off x="3991843" y="3284114"/>
            <a:ext cx="999357" cy="757483"/>
          </a:xfrm>
          <a:prstGeom prst="bentConnector3">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5" idx="0"/>
          </p:cNvCxnSpPr>
          <p:nvPr/>
        </p:nvCxnSpPr>
        <p:spPr>
          <a:xfrm flipH="1" flipV="1">
            <a:off x="5152693" y="3592999"/>
            <a:ext cx="1" cy="1497701"/>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0" idx="3"/>
            <a:endCxn id="46" idx="1"/>
          </p:cNvCxnSpPr>
          <p:nvPr/>
        </p:nvCxnSpPr>
        <p:spPr>
          <a:xfrm flipV="1">
            <a:off x="6786667" y="3284113"/>
            <a:ext cx="476902" cy="1"/>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769324"/>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Clustering </a:t>
            </a:r>
            <a:r>
              <a:rPr lang="en-US" sz="3200" dirty="0" smtClean="0"/>
              <a:t>to </a:t>
            </a:r>
            <a:r>
              <a:rPr lang="en-US" sz="3200" dirty="0"/>
              <a:t>discuss </a:t>
            </a:r>
            <a:r>
              <a:rPr lang="en-US" sz="3200" dirty="0" smtClean="0"/>
              <a:t>results </a:t>
            </a:r>
            <a:r>
              <a:rPr lang="en-US" sz="3200" dirty="0"/>
              <a:t>in a way that is not commercially sensitive</a:t>
            </a:r>
          </a:p>
        </p:txBody>
      </p:sp>
      <p:pic>
        <p:nvPicPr>
          <p:cNvPr id="3" name="Picture 2"/>
          <p:cNvPicPr>
            <a:picLocks noChangeAspect="1"/>
          </p:cNvPicPr>
          <p:nvPr/>
        </p:nvPicPr>
        <p:blipFill>
          <a:blip r:embed="rId3"/>
          <a:stretch>
            <a:fillRect/>
          </a:stretch>
        </p:blipFill>
        <p:spPr>
          <a:xfrm>
            <a:off x="457200" y="1528787"/>
            <a:ext cx="7617296" cy="3769585"/>
          </a:xfrm>
          <a:prstGeom prst="rect">
            <a:avLst/>
          </a:prstGeom>
        </p:spPr>
      </p:pic>
      <p:sp>
        <p:nvSpPr>
          <p:cNvPr id="4" name="Slide Number Placeholder 3"/>
          <p:cNvSpPr>
            <a:spLocks noGrp="1"/>
          </p:cNvSpPr>
          <p:nvPr>
            <p:ph type="sldNum" sz="quarter" idx="12"/>
          </p:nvPr>
        </p:nvSpPr>
        <p:spPr/>
        <p:txBody>
          <a:bodyPr/>
          <a:lstStyle/>
          <a:p>
            <a:fld id="{44E57228-1613-4B5D-B6F4-6BBEFB0BC52A}" type="slidenum">
              <a:rPr lang="de-DE" smtClean="0"/>
              <a:pPr/>
              <a:t>9</a:t>
            </a:fld>
            <a:endParaRPr lang="de-DE" dirty="0"/>
          </a:p>
        </p:txBody>
      </p:sp>
    </p:spTree>
    <p:extLst>
      <p:ext uri="{BB962C8B-B14F-4D97-AF65-F5344CB8AC3E}">
        <p14:creationId xmlns:p14="http://schemas.microsoft.com/office/powerpoint/2010/main" val="3406678242"/>
      </p:ext>
    </p:extLst>
  </p:cSld>
  <p:clrMapOvr>
    <a:masterClrMapping/>
  </p:clrMapOvr>
  <mc:AlternateContent xmlns:mc="http://schemas.openxmlformats.org/markup-compatibility/2006" xmlns:p14="http://schemas.microsoft.com/office/powerpoint/2010/main">
    <mc:Choice Requires="p14">
      <p:transition spd="slow" p14:dur="2000" advTm="34038"/>
    </mc:Choice>
    <mc:Fallback xmlns="">
      <p:transition spd="slow" advTm="34038"/>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36582</TotalTime>
  <Words>2804</Words>
  <Application>Microsoft Macintosh PowerPoint</Application>
  <PresentationFormat>On-screen Show (4:3)</PresentationFormat>
  <Paragraphs>247</Paragraphs>
  <Slides>15</Slides>
  <Notes>15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Garamond</vt:lpstr>
      <vt:lpstr>Georgia</vt:lpstr>
      <vt:lpstr>Wingdings</vt:lpstr>
      <vt:lpstr>Office Theme</vt:lpstr>
      <vt:lpstr>Analysis of ICAO’s Market-based Mechanism: Strawman v1.1</vt:lpstr>
      <vt:lpstr>Study done during internship at the Environmental Defense Fund</vt:lpstr>
      <vt:lpstr>ICAO’s proposed scheme: Outline</vt:lpstr>
      <vt:lpstr>ICAO’s proposed scheme: Determining airlines’ initial offset obligations</vt:lpstr>
      <vt:lpstr>ICAO’s proposed scheme: Determining airlines’ “fast-growth compensation”</vt:lpstr>
      <vt:lpstr>ICAO’s proposed scheme: Determining airlines’ “fast-growth compensation”</vt:lpstr>
      <vt:lpstr>Current (2012) emissions based on data collected by David Southgate</vt:lpstr>
      <vt:lpstr>Estimating future emissions and calculating offsets based on strawman</vt:lpstr>
      <vt:lpstr>Clustering to discuss results in a way that is not commercially sensitive</vt:lpstr>
      <vt:lpstr>Nine diverse clusters of airlines formed</vt:lpstr>
      <vt:lpstr>The strawman proposal would cap emissions at 2020 levels (*)</vt:lpstr>
      <vt:lpstr>Relationship between share of emissions and share of offsets is different for different types of airlines</vt:lpstr>
      <vt:lpstr>Relationship between share of emissions and share of offsets is different for different types of airlines</vt:lpstr>
      <vt:lpstr>Conclusions</vt:lpstr>
      <vt:lpstr>Acknowledgements</vt:lpstr>
    </vt:vector>
  </TitlesOfParts>
  <Company>Ich 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Uncertainty in river forecasts and implications for their use in emergency management</dc:title>
  <dc:creator>Parth Vaishnav</dc:creator>
  <cp:lastModifiedBy>Parth Vaishnav</cp:lastModifiedBy>
  <cp:revision>873</cp:revision>
  <cp:lastPrinted>2015-04-28T19:59:48Z</cp:lastPrinted>
  <dcterms:created xsi:type="dcterms:W3CDTF">2012-09-12T12:59:05Z</dcterms:created>
  <dcterms:modified xsi:type="dcterms:W3CDTF">2016-02-21T03:56:00Z</dcterms:modified>
  <cp:contentStatus/>
</cp:coreProperties>
</file>