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359" r:id="rId2"/>
    <p:sldId id="360" r:id="rId3"/>
    <p:sldId id="567" r:id="rId4"/>
    <p:sldId id="568" r:id="rId5"/>
    <p:sldId id="569" r:id="rId6"/>
    <p:sldId id="361" r:id="rId7"/>
    <p:sldId id="572" r:id="rId8"/>
    <p:sldId id="573" r:id="rId9"/>
    <p:sldId id="583" r:id="rId10"/>
    <p:sldId id="574" r:id="rId11"/>
    <p:sldId id="570" r:id="rId12"/>
    <p:sldId id="576" r:id="rId13"/>
    <p:sldId id="571" r:id="rId14"/>
    <p:sldId id="585" r:id="rId15"/>
    <p:sldId id="575" r:id="rId16"/>
    <p:sldId id="577" r:id="rId17"/>
    <p:sldId id="584" r:id="rId18"/>
    <p:sldId id="578" r:id="rId19"/>
    <p:sldId id="579" r:id="rId20"/>
    <p:sldId id="580" r:id="rId21"/>
    <p:sldId id="581" r:id="rId22"/>
    <p:sldId id="582" r:id="rId23"/>
  </p:sldIdLst>
  <p:sldSz cx="9144000" cy="6858000" type="screen4x3"/>
  <p:notesSz cx="6989763" cy="92757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13" userDrawn="1">
          <p15:clr>
            <a:srgbClr val="A4A3A4"/>
          </p15:clr>
        </p15:guide>
        <p15:guide id="2" pos="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9" autoAdjust="0"/>
    <p:restoredTop sz="71446" autoAdjust="0"/>
  </p:normalViewPr>
  <p:slideViewPr>
    <p:cSldViewPr>
      <p:cViewPr varScale="1">
        <p:scale>
          <a:sx n="95" d="100"/>
          <a:sy n="95" d="100"/>
        </p:scale>
        <p:origin x="-1472" y="-104"/>
      </p:cViewPr>
      <p:guideLst>
        <p:guide orient="horz" pos="913"/>
        <p:guide pos="340"/>
      </p:guideLst>
    </p:cSldViewPr>
  </p:slideViewPr>
  <p:outlineViewPr>
    <p:cViewPr>
      <p:scale>
        <a:sx n="33" d="100"/>
        <a:sy n="33" d="100"/>
      </p:scale>
      <p:origin x="0" y="5944"/>
    </p:cViewPr>
  </p:outlineViewPr>
  <p:notesTextViewPr>
    <p:cViewPr>
      <p:scale>
        <a:sx n="100" d="100"/>
        <a:sy n="100" d="100"/>
      </p:scale>
      <p:origin x="0" y="0"/>
    </p:cViewPr>
  </p:notesTextViewPr>
  <p:sorterViewPr>
    <p:cViewPr>
      <p:scale>
        <a:sx n="100" d="100"/>
        <a:sy n="100" d="100"/>
      </p:scale>
      <p:origin x="0" y="1752"/>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Untitled:Users:Ria:Box%20Sync:Erica's%20Work%20-%20Fall%202014:011715_Forging%20Mod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Untitled:Users:Ria:Box%20Sync:072315_Model%20Draft_FORMAT%20REVIS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Untitled:Users:Ria:Box%20Sync:Erica's%20Work%20-%20Fall%202014:011715_Forging%20Mod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Untitled:Users:Ria:Box%20Sync:072315_Model%20Draft_FORMAT%20REVIS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Untitled:Users:Ria:Box%20Sync:072315_Model%20Draft_FORMAT%20REVIS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Owner\Box%20Sync\Ria\072315_Model%20Draft_FORMAT%20REVISION_NonDedicate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Owner\Box%20Sync\Ria\072315_Model%20Draft_FORMAT%20REVISION_NonDedic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Model!$D$130</c:f>
              <c:strCache>
                <c:ptCount val="1"/>
                <c:pt idx="0">
                  <c:v>Destructive (1:8)</c:v>
                </c:pt>
              </c:strCache>
            </c:strRef>
          </c:tx>
          <c:spPr>
            <a:ln>
              <a:solidFill>
                <a:srgbClr val="800000"/>
              </a:solidFill>
            </a:ln>
          </c:spPr>
          <c:marker>
            <c:symbol val="none"/>
          </c:marker>
          <c:cat>
            <c:numRef>
              <c:f>Model!$E$129:$DU$129</c:f>
              <c:numCache>
                <c:formatCode>General</c:formatCode>
                <c:ptCount val="12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numCache>
            </c:numRef>
          </c:cat>
          <c:val>
            <c:numRef>
              <c:f>Model!$E$130:$DU$130</c:f>
              <c:numCache>
                <c:formatCode>General</c:formatCode>
                <c:ptCount val="121"/>
                <c:pt idx="0">
                  <c:v>15000.0</c:v>
                </c:pt>
                <c:pt idx="1">
                  <c:v>7379.078686561093</c:v>
                </c:pt>
                <c:pt idx="2">
                  <c:v>3802.120510143292</c:v>
                </c:pt>
                <c:pt idx="3">
                  <c:v>2611.347716827554</c:v>
                </c:pt>
                <c:pt idx="4">
                  <c:v>2016.072747228509</c:v>
                </c:pt>
                <c:pt idx="5">
                  <c:v>1657.890664527905</c:v>
                </c:pt>
                <c:pt idx="6">
                  <c:v>1419.875908805934</c:v>
                </c:pt>
                <c:pt idx="7">
                  <c:v>1249.444945923294</c:v>
                </c:pt>
                <c:pt idx="8">
                  <c:v>1121.83370312406</c:v>
                </c:pt>
                <c:pt idx="9">
                  <c:v>1022.718639465394</c:v>
                </c:pt>
                <c:pt idx="10">
                  <c:v>943.1326923815977</c:v>
                </c:pt>
                <c:pt idx="11">
                  <c:v>878.171084304128</c:v>
                </c:pt>
                <c:pt idx="12">
                  <c:v>823.9990185532938</c:v>
                </c:pt>
                <c:pt idx="13">
                  <c:v>778.0651839436134</c:v>
                </c:pt>
                <c:pt idx="14">
                  <c:v>738.8140996283134</c:v>
                </c:pt>
                <c:pt idx="15">
                  <c:v>704.8800349994978</c:v>
                </c:pt>
                <c:pt idx="16">
                  <c:v>675.109720532618</c:v>
                </c:pt>
                <c:pt idx="17">
                  <c:v>648.6422271910177</c:v>
                </c:pt>
                <c:pt idx="18">
                  <c:v>625.4673792969672</c:v>
                </c:pt>
                <c:pt idx="19">
                  <c:v>604.5772542565696</c:v>
                </c:pt>
                <c:pt idx="20">
                  <c:v>585.6065082300156</c:v>
                </c:pt>
                <c:pt idx="21">
                  <c:v>568.5826885664015</c:v>
                </c:pt>
                <c:pt idx="22">
                  <c:v>553.2809151467165</c:v>
                </c:pt>
                <c:pt idx="23">
                  <c:v>539.0693371139079</c:v>
                </c:pt>
                <c:pt idx="24">
                  <c:v>526.1310248812193</c:v>
                </c:pt>
                <c:pt idx="25">
                  <c:v>514.2280240271496</c:v>
                </c:pt>
                <c:pt idx="26">
                  <c:v>503.1582777334961</c:v>
                </c:pt>
                <c:pt idx="27">
                  <c:v>493.0502555371211</c:v>
                </c:pt>
                <c:pt idx="28">
                  <c:v>483.543431004633</c:v>
                </c:pt>
                <c:pt idx="29">
                  <c:v>487.1403308775926</c:v>
                </c:pt>
                <c:pt idx="30">
                  <c:v>478.4641201359212</c:v>
                </c:pt>
                <c:pt idx="31">
                  <c:v>470.3478313775835</c:v>
                </c:pt>
                <c:pt idx="32">
                  <c:v>462.8838093063478</c:v>
                </c:pt>
                <c:pt idx="33">
                  <c:v>455.731391103957</c:v>
                </c:pt>
                <c:pt idx="34">
                  <c:v>448.9998551487656</c:v>
                </c:pt>
                <c:pt idx="35">
                  <c:v>442.6887294386322</c:v>
                </c:pt>
                <c:pt idx="36">
                  <c:v>436.7874502439868</c:v>
                </c:pt>
                <c:pt idx="37">
                  <c:v>431.159546278728</c:v>
                </c:pt>
                <c:pt idx="38">
                  <c:v>425.7715219132916</c:v>
                </c:pt>
                <c:pt idx="39">
                  <c:v>420.7145814419102</c:v>
                </c:pt>
                <c:pt idx="40">
                  <c:v>415.9528878666468</c:v>
                </c:pt>
                <c:pt idx="41">
                  <c:v>411.3300032940983</c:v>
                </c:pt>
                <c:pt idx="42">
                  <c:v>406.9377177067957</c:v>
                </c:pt>
                <c:pt idx="43">
                  <c:v>402.8578667158958</c:v>
                </c:pt>
                <c:pt idx="44">
                  <c:v>398.8193318752046</c:v>
                </c:pt>
                <c:pt idx="45">
                  <c:v>395.0731617986737</c:v>
                </c:pt>
                <c:pt idx="46">
                  <c:v>391.4804471986188</c:v>
                </c:pt>
                <c:pt idx="47">
                  <c:v>387.941763933233</c:v>
                </c:pt>
                <c:pt idx="48">
                  <c:v>384.62109892482</c:v>
                </c:pt>
                <c:pt idx="49">
                  <c:v>381.4270245650096</c:v>
                </c:pt>
                <c:pt idx="50">
                  <c:v>378.403420842337</c:v>
                </c:pt>
                <c:pt idx="51">
                  <c:v>375.4318637400829</c:v>
                </c:pt>
                <c:pt idx="52">
                  <c:v>372.5987789622748</c:v>
                </c:pt>
                <c:pt idx="53">
                  <c:v>369.8809718786384</c:v>
                </c:pt>
                <c:pt idx="54">
                  <c:v>367.263654686986</c:v>
                </c:pt>
                <c:pt idx="55">
                  <c:v>364.7336146980246</c:v>
                </c:pt>
                <c:pt idx="56">
                  <c:v>362.2715531610502</c:v>
                </c:pt>
                <c:pt idx="57">
                  <c:v>366.2070887310986</c:v>
                </c:pt>
                <c:pt idx="58">
                  <c:v>363.8845376339768</c:v>
                </c:pt>
                <c:pt idx="59">
                  <c:v>361.5333138389169</c:v>
                </c:pt>
                <c:pt idx="60">
                  <c:v>359.3169393337592</c:v>
                </c:pt>
                <c:pt idx="61">
                  <c:v>357.1938303315022</c:v>
                </c:pt>
                <c:pt idx="62">
                  <c:v>355.0642900636632</c:v>
                </c:pt>
                <c:pt idx="63">
                  <c:v>353.0292062313425</c:v>
                </c:pt>
                <c:pt idx="64">
                  <c:v>351.1568117589769</c:v>
                </c:pt>
                <c:pt idx="65">
                  <c:v>349.2184351738472</c:v>
                </c:pt>
                <c:pt idx="66">
                  <c:v>347.4090972196386</c:v>
                </c:pt>
                <c:pt idx="67">
                  <c:v>345.660421715336</c:v>
                </c:pt>
                <c:pt idx="68">
                  <c:v>343.8883910096031</c:v>
                </c:pt>
                <c:pt idx="69">
                  <c:v>342.2349669398418</c:v>
                </c:pt>
                <c:pt idx="70">
                  <c:v>340.5867412496646</c:v>
                </c:pt>
                <c:pt idx="71">
                  <c:v>338.9849444521689</c:v>
                </c:pt>
                <c:pt idx="72">
                  <c:v>337.4920141833615</c:v>
                </c:pt>
                <c:pt idx="73">
                  <c:v>335.9764957510872</c:v>
                </c:pt>
                <c:pt idx="74">
                  <c:v>334.5248539643093</c:v>
                </c:pt>
                <c:pt idx="75">
                  <c:v>333.1059398487068</c:v>
                </c:pt>
                <c:pt idx="76">
                  <c:v>331.7079560168481</c:v>
                </c:pt>
                <c:pt idx="77">
                  <c:v>330.3682423481802</c:v>
                </c:pt>
                <c:pt idx="78">
                  <c:v>329.0789460385378</c:v>
                </c:pt>
                <c:pt idx="79">
                  <c:v>327.806491070068</c:v>
                </c:pt>
                <c:pt idx="80">
                  <c:v>326.5234391032606</c:v>
                </c:pt>
                <c:pt idx="81">
                  <c:v>325.3502480661591</c:v>
                </c:pt>
                <c:pt idx="82">
                  <c:v>327.8445511882347</c:v>
                </c:pt>
                <c:pt idx="83">
                  <c:v>326.6074160380812</c:v>
                </c:pt>
                <c:pt idx="84">
                  <c:v>325.4347836482706</c:v>
                </c:pt>
                <c:pt idx="85">
                  <c:v>328.5471969048538</c:v>
                </c:pt>
                <c:pt idx="86">
                  <c:v>327.359608805869</c:v>
                </c:pt>
                <c:pt idx="87">
                  <c:v>326.223864377404</c:v>
                </c:pt>
                <c:pt idx="88">
                  <c:v>325.1140023223131</c:v>
                </c:pt>
                <c:pt idx="89">
                  <c:v>324.0050205028732</c:v>
                </c:pt>
                <c:pt idx="90">
                  <c:v>322.9632055909676</c:v>
                </c:pt>
                <c:pt idx="91">
                  <c:v>321.9071172726854</c:v>
                </c:pt>
                <c:pt idx="92">
                  <c:v>320.8875992077026</c:v>
                </c:pt>
                <c:pt idx="93">
                  <c:v>319.8947201143878</c:v>
                </c:pt>
                <c:pt idx="94">
                  <c:v>318.9049802049522</c:v>
                </c:pt>
                <c:pt idx="95">
                  <c:v>317.9849185722466</c:v>
                </c:pt>
                <c:pt idx="96">
                  <c:v>317.035638260323</c:v>
                </c:pt>
                <c:pt idx="97">
                  <c:v>316.105983934211</c:v>
                </c:pt>
                <c:pt idx="98">
                  <c:v>315.208070376659</c:v>
                </c:pt>
                <c:pt idx="99">
                  <c:v>314.3498340943833</c:v>
                </c:pt>
                <c:pt idx="100">
                  <c:v>313.4918857887336</c:v>
                </c:pt>
                <c:pt idx="101">
                  <c:v>312.6297346461932</c:v>
                </c:pt>
                <c:pt idx="102">
                  <c:v>311.8054317921071</c:v>
                </c:pt>
                <c:pt idx="103">
                  <c:v>311.0136007886042</c:v>
                </c:pt>
                <c:pt idx="104">
                  <c:v>310.2001490540236</c:v>
                </c:pt>
                <c:pt idx="105">
                  <c:v>309.4063762880562</c:v>
                </c:pt>
                <c:pt idx="106">
                  <c:v>308.6714493900372</c:v>
                </c:pt>
                <c:pt idx="107">
                  <c:v>307.8909903651349</c:v>
                </c:pt>
                <c:pt idx="108">
                  <c:v>307.1720152546371</c:v>
                </c:pt>
                <c:pt idx="109">
                  <c:v>306.4622563091458</c:v>
                </c:pt>
                <c:pt idx="110">
                  <c:v>305.7231661038398</c:v>
                </c:pt>
                <c:pt idx="111">
                  <c:v>305.0279109455116</c:v>
                </c:pt>
                <c:pt idx="112">
                  <c:v>304.3411568771941</c:v>
                </c:pt>
                <c:pt idx="113">
                  <c:v>303.6704475555338</c:v>
                </c:pt>
                <c:pt idx="114">
                  <c:v>306.1522513546414</c:v>
                </c:pt>
                <c:pt idx="115">
                  <c:v>305.4736357367238</c:v>
                </c:pt>
                <c:pt idx="116">
                  <c:v>304.8105440797642</c:v>
                </c:pt>
                <c:pt idx="117">
                  <c:v>304.1587090323253</c:v>
                </c:pt>
                <c:pt idx="118">
                  <c:v>303.5142407803066</c:v>
                </c:pt>
                <c:pt idx="119">
                  <c:v>302.8700721067531</c:v>
                </c:pt>
                <c:pt idx="120">
                  <c:v>302.250745201942</c:v>
                </c:pt>
              </c:numCache>
            </c:numRef>
          </c:val>
          <c:smooth val="0"/>
        </c:ser>
        <c:ser>
          <c:idx val="1"/>
          <c:order val="1"/>
          <c:tx>
            <c:strRef>
              <c:f>Model!$D$131</c:f>
              <c:strCache>
                <c:ptCount val="1"/>
                <c:pt idx="0">
                  <c:v>Destructive (1:8)</c:v>
                </c:pt>
              </c:strCache>
            </c:strRef>
          </c:tx>
          <c:spPr>
            <a:ln>
              <a:solidFill>
                <a:srgbClr val="800000"/>
              </a:solidFill>
            </a:ln>
          </c:spPr>
          <c:marker>
            <c:symbol val="none"/>
          </c:marker>
          <c:cat>
            <c:numRef>
              <c:f>Model!$E$129:$DU$129</c:f>
              <c:numCache>
                <c:formatCode>General</c:formatCode>
                <c:ptCount val="12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numCache>
            </c:numRef>
          </c:cat>
          <c:val>
            <c:numRef>
              <c:f>Model!$E$131:$DU$131</c:f>
              <c:numCache>
                <c:formatCode>General</c:formatCode>
                <c:ptCount val="121"/>
                <c:pt idx="0">
                  <c:v>15000.0</c:v>
                </c:pt>
                <c:pt idx="1">
                  <c:v>7748.457678452201</c:v>
                </c:pt>
                <c:pt idx="2">
                  <c:v>4040.940333524744</c:v>
                </c:pt>
                <c:pt idx="3">
                  <c:v>2806.742661987823</c:v>
                </c:pt>
                <c:pt idx="4">
                  <c:v>2190.260427508978</c:v>
                </c:pt>
                <c:pt idx="5">
                  <c:v>1818.89293972664</c:v>
                </c:pt>
                <c:pt idx="6">
                  <c:v>1572.13533625787</c:v>
                </c:pt>
                <c:pt idx="7">
                  <c:v>1395.528607328983</c:v>
                </c:pt>
                <c:pt idx="8">
                  <c:v>1263.634178392498</c:v>
                </c:pt>
                <c:pt idx="9">
                  <c:v>1160.82408289489</c:v>
                </c:pt>
                <c:pt idx="10">
                  <c:v>1078.330497980967</c:v>
                </c:pt>
                <c:pt idx="11">
                  <c:v>1011.059768974881</c:v>
                </c:pt>
                <c:pt idx="12">
                  <c:v>954.7950443732795</c:v>
                </c:pt>
                <c:pt idx="13">
                  <c:v>907.1868281719234</c:v>
                </c:pt>
                <c:pt idx="14">
                  <c:v>866.5554460820729</c:v>
                </c:pt>
                <c:pt idx="15">
                  <c:v>831.4763507324093</c:v>
                </c:pt>
                <c:pt idx="16">
                  <c:v>800.6561087437584</c:v>
                </c:pt>
                <c:pt idx="17">
                  <c:v>773.171807558674</c:v>
                </c:pt>
                <c:pt idx="18">
                  <c:v>749.1516273649896</c:v>
                </c:pt>
                <c:pt idx="19">
                  <c:v>727.530619551783</c:v>
                </c:pt>
                <c:pt idx="20">
                  <c:v>707.8252380040574</c:v>
                </c:pt>
                <c:pt idx="21">
                  <c:v>690.113706373182</c:v>
                </c:pt>
                <c:pt idx="22">
                  <c:v>674.3484455939812</c:v>
                </c:pt>
                <c:pt idx="23">
                  <c:v>659.613456025563</c:v>
                </c:pt>
                <c:pt idx="24">
                  <c:v>646.227366979249</c:v>
                </c:pt>
                <c:pt idx="25">
                  <c:v>633.9124114566401</c:v>
                </c:pt>
                <c:pt idx="26">
                  <c:v>622.3551259620479</c:v>
                </c:pt>
                <c:pt idx="27">
                  <c:v>611.927438484653</c:v>
                </c:pt>
                <c:pt idx="28">
                  <c:v>602.0688954586195</c:v>
                </c:pt>
                <c:pt idx="29">
                  <c:v>605.3216478924012</c:v>
                </c:pt>
                <c:pt idx="30">
                  <c:v>596.3403620878471</c:v>
                </c:pt>
                <c:pt idx="31">
                  <c:v>588.0038643004563</c:v>
                </c:pt>
                <c:pt idx="32">
                  <c:v>580.27914116833</c:v>
                </c:pt>
                <c:pt idx="33">
                  <c:v>572.8731997315817</c:v>
                </c:pt>
                <c:pt idx="34">
                  <c:v>565.9030536734663</c:v>
                </c:pt>
                <c:pt idx="35">
                  <c:v>559.3311731043854</c:v>
                </c:pt>
                <c:pt idx="36">
                  <c:v>553.2611006312754</c:v>
                </c:pt>
                <c:pt idx="37">
                  <c:v>547.4527595037821</c:v>
                </c:pt>
                <c:pt idx="38">
                  <c:v>541.873573346324</c:v>
                </c:pt>
                <c:pt idx="39">
                  <c:v>536.6549770788288</c:v>
                </c:pt>
                <c:pt idx="40">
                  <c:v>531.7589207536681</c:v>
                </c:pt>
                <c:pt idx="41">
                  <c:v>526.9214589937546</c:v>
                </c:pt>
                <c:pt idx="42">
                  <c:v>522.3729260118969</c:v>
                </c:pt>
                <c:pt idx="43">
                  <c:v>518.1507120133034</c:v>
                </c:pt>
                <c:pt idx="44">
                  <c:v>513.9523546629379</c:v>
                </c:pt>
                <c:pt idx="45">
                  <c:v>510.1046926498167</c:v>
                </c:pt>
                <c:pt idx="46">
                  <c:v>506.414898806062</c:v>
                </c:pt>
                <c:pt idx="47">
                  <c:v>502.7342198654496</c:v>
                </c:pt>
                <c:pt idx="48">
                  <c:v>499.309492762295</c:v>
                </c:pt>
                <c:pt idx="49">
                  <c:v>495.9743650274656</c:v>
                </c:pt>
                <c:pt idx="50">
                  <c:v>492.8711322083639</c:v>
                </c:pt>
                <c:pt idx="51">
                  <c:v>489.7929349838015</c:v>
                </c:pt>
                <c:pt idx="52">
                  <c:v>486.8332291909525</c:v>
                </c:pt>
                <c:pt idx="53">
                  <c:v>484.031705600822</c:v>
                </c:pt>
                <c:pt idx="54">
                  <c:v>481.3711928274196</c:v>
                </c:pt>
                <c:pt idx="55">
                  <c:v>478.7260481170239</c:v>
                </c:pt>
                <c:pt idx="56">
                  <c:v>476.1753550034281</c:v>
                </c:pt>
                <c:pt idx="57">
                  <c:v>480.0388497584269</c:v>
                </c:pt>
                <c:pt idx="58">
                  <c:v>477.6383993155653</c:v>
                </c:pt>
                <c:pt idx="59">
                  <c:v>475.1940703203403</c:v>
                </c:pt>
                <c:pt idx="60">
                  <c:v>472.9133077969016</c:v>
                </c:pt>
                <c:pt idx="61">
                  <c:v>470.7405187483787</c:v>
                </c:pt>
                <c:pt idx="62">
                  <c:v>468.5257198749756</c:v>
                </c:pt>
                <c:pt idx="63">
                  <c:v>466.4202810476834</c:v>
                </c:pt>
                <c:pt idx="64">
                  <c:v>464.4961824255452</c:v>
                </c:pt>
                <c:pt idx="65">
                  <c:v>462.4796717512646</c:v>
                </c:pt>
                <c:pt idx="66">
                  <c:v>460.598878526458</c:v>
                </c:pt>
                <c:pt idx="67">
                  <c:v>458.8110404002769</c:v>
                </c:pt>
                <c:pt idx="68">
                  <c:v>456.9670984619971</c:v>
                </c:pt>
                <c:pt idx="69">
                  <c:v>455.2772566848262</c:v>
                </c:pt>
                <c:pt idx="70">
                  <c:v>453.5716992144096</c:v>
                </c:pt>
                <c:pt idx="71">
                  <c:v>451.914185616399</c:v>
                </c:pt>
                <c:pt idx="72">
                  <c:v>450.3710380949545</c:v>
                </c:pt>
                <c:pt idx="73">
                  <c:v>448.8027805012654</c:v>
                </c:pt>
                <c:pt idx="74">
                  <c:v>447.3102088581936</c:v>
                </c:pt>
                <c:pt idx="75">
                  <c:v>445.8245137234941</c:v>
                </c:pt>
                <c:pt idx="76">
                  <c:v>444.3779837239172</c:v>
                </c:pt>
                <c:pt idx="77">
                  <c:v>443.0272069981139</c:v>
                </c:pt>
                <c:pt idx="78">
                  <c:v>441.6851699713955</c:v>
                </c:pt>
                <c:pt idx="79">
                  <c:v>440.3771612238338</c:v>
                </c:pt>
                <c:pt idx="80">
                  <c:v>439.0402340660021</c:v>
                </c:pt>
                <c:pt idx="81">
                  <c:v>437.8274973994143</c:v>
                </c:pt>
                <c:pt idx="82">
                  <c:v>440.2891203513842</c:v>
                </c:pt>
                <c:pt idx="83">
                  <c:v>439.001576595311</c:v>
                </c:pt>
                <c:pt idx="84">
                  <c:v>437.7980312867789</c:v>
                </c:pt>
                <c:pt idx="85">
                  <c:v>440.8983392287612</c:v>
                </c:pt>
                <c:pt idx="86">
                  <c:v>439.6486258493254</c:v>
                </c:pt>
                <c:pt idx="87">
                  <c:v>438.4842430109887</c:v>
                </c:pt>
                <c:pt idx="88">
                  <c:v>437.3463934189766</c:v>
                </c:pt>
                <c:pt idx="89">
                  <c:v>436.1787147131161</c:v>
                </c:pt>
                <c:pt idx="90">
                  <c:v>435.1190352615525</c:v>
                </c:pt>
                <c:pt idx="91">
                  <c:v>434.0285868933558</c:v>
                </c:pt>
                <c:pt idx="92">
                  <c:v>432.9838080214578</c:v>
                </c:pt>
                <c:pt idx="93">
                  <c:v>431.9662113643886</c:v>
                </c:pt>
                <c:pt idx="94">
                  <c:v>430.9441052196149</c:v>
                </c:pt>
                <c:pt idx="95">
                  <c:v>429.9953538391179</c:v>
                </c:pt>
                <c:pt idx="96">
                  <c:v>429.0150175882486</c:v>
                </c:pt>
                <c:pt idx="97">
                  <c:v>428.05494765183</c:v>
                </c:pt>
                <c:pt idx="98">
                  <c:v>427.1144607753387</c:v>
                </c:pt>
                <c:pt idx="99">
                  <c:v>426.2630951209964</c:v>
                </c:pt>
                <c:pt idx="100">
                  <c:v>425.3839889589266</c:v>
                </c:pt>
                <c:pt idx="101">
                  <c:v>424.4734840048511</c:v>
                </c:pt>
                <c:pt idx="102">
                  <c:v>423.6291196412141</c:v>
                </c:pt>
                <c:pt idx="103">
                  <c:v>422.8250769657901</c:v>
                </c:pt>
                <c:pt idx="104">
                  <c:v>421.9654415007083</c:v>
                </c:pt>
                <c:pt idx="105">
                  <c:v>421.145609426946</c:v>
                </c:pt>
                <c:pt idx="106">
                  <c:v>420.3877991877521</c:v>
                </c:pt>
                <c:pt idx="107">
                  <c:v>419.5939289665615</c:v>
                </c:pt>
                <c:pt idx="108">
                  <c:v>418.864425587912</c:v>
                </c:pt>
                <c:pt idx="109">
                  <c:v>418.1257930496192</c:v>
                </c:pt>
                <c:pt idx="110">
                  <c:v>417.3557675545982</c:v>
                </c:pt>
                <c:pt idx="111">
                  <c:v>416.6439797290074</c:v>
                </c:pt>
                <c:pt idx="112">
                  <c:v>415.9229462828168</c:v>
                </c:pt>
                <c:pt idx="113">
                  <c:v>415.236446571587</c:v>
                </c:pt>
                <c:pt idx="114">
                  <c:v>417.7027370055081</c:v>
                </c:pt>
                <c:pt idx="115">
                  <c:v>417.0088778200578</c:v>
                </c:pt>
                <c:pt idx="116">
                  <c:v>416.3308054156955</c:v>
                </c:pt>
                <c:pt idx="117">
                  <c:v>415.664245702006</c:v>
                </c:pt>
                <c:pt idx="118">
                  <c:v>414.9881778041556</c:v>
                </c:pt>
                <c:pt idx="119">
                  <c:v>414.3234639886219</c:v>
                </c:pt>
                <c:pt idx="120">
                  <c:v>413.6903377796671</c:v>
                </c:pt>
              </c:numCache>
            </c:numRef>
          </c:val>
          <c:smooth val="0"/>
        </c:ser>
        <c:dLbls>
          <c:showLegendKey val="0"/>
          <c:showVal val="0"/>
          <c:showCatName val="0"/>
          <c:showSerName val="0"/>
          <c:showPercent val="0"/>
          <c:showBubbleSize val="0"/>
        </c:dLbls>
        <c:upDownBars>
          <c:gapWidth val="0"/>
          <c:upBars>
            <c:spPr>
              <a:solidFill>
                <a:srgbClr val="800000">
                  <a:alpha val="20000"/>
                </a:srgbClr>
              </a:solidFill>
            </c:spPr>
          </c:upBars>
          <c:downBars/>
        </c:upDownBars>
        <c:marker val="1"/>
        <c:smooth val="0"/>
        <c:axId val="1829892024"/>
        <c:axId val="1829895000"/>
      </c:lineChart>
      <c:catAx>
        <c:axId val="1829892024"/>
        <c:scaling>
          <c:orientation val="minMax"/>
        </c:scaling>
        <c:delete val="0"/>
        <c:axPos val="b"/>
        <c:numFmt formatCode="General" sourceLinked="1"/>
        <c:majorTickMark val="out"/>
        <c:minorTickMark val="none"/>
        <c:tickLblPos val="nextTo"/>
        <c:crossAx val="1829895000"/>
        <c:crosses val="autoZero"/>
        <c:auto val="1"/>
        <c:lblAlgn val="ctr"/>
        <c:lblOffset val="100"/>
        <c:tickLblSkip val="30"/>
        <c:tickMarkSkip val="10"/>
        <c:noMultiLvlLbl val="0"/>
      </c:catAx>
      <c:valAx>
        <c:axId val="1829895000"/>
        <c:scaling>
          <c:orientation val="minMax"/>
          <c:max val="2500.0"/>
        </c:scaling>
        <c:delete val="0"/>
        <c:axPos val="l"/>
        <c:numFmt formatCode="General" sourceLinked="1"/>
        <c:majorTickMark val="out"/>
        <c:minorTickMark val="none"/>
        <c:tickLblPos val="nextTo"/>
        <c:crossAx val="1829892024"/>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1"/>
          <c:order val="0"/>
          <c:tx>
            <c:strRef>
              <c:f>Model!$BK$140</c:f>
              <c:strCache>
                <c:ptCount val="1"/>
                <c:pt idx="0">
                  <c:v>Best</c:v>
                </c:pt>
              </c:strCache>
            </c:strRef>
          </c:tx>
          <c:spPr>
            <a:ln>
              <a:solidFill>
                <a:srgbClr val="808080"/>
              </a:solidFill>
            </a:ln>
          </c:spPr>
          <c:marker>
            <c:symbol val="none"/>
          </c:marker>
          <c:cat>
            <c:numRef>
              <c:f>Model!$BJ$141:$BJ$261</c:f>
              <c:numCache>
                <c:formatCode>General</c:formatCode>
                <c:ptCount val="12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numCache>
            </c:numRef>
          </c:cat>
          <c:val>
            <c:numRef>
              <c:f>Model!$BK$141:$BK$261</c:f>
              <c:numCache>
                <c:formatCode>General</c:formatCode>
                <c:ptCount val="121"/>
                <c:pt idx="0">
                  <c:v>1.70295176545043E6</c:v>
                </c:pt>
                <c:pt idx="1">
                  <c:v>17338.03540781153</c:v>
                </c:pt>
                <c:pt idx="2">
                  <c:v>8826.34206456672</c:v>
                </c:pt>
                <c:pt idx="3">
                  <c:v>5990.732524084364</c:v>
                </c:pt>
                <c:pt idx="4">
                  <c:v>4572.281577061523</c:v>
                </c:pt>
                <c:pt idx="5">
                  <c:v>3721.042684937604</c:v>
                </c:pt>
                <c:pt idx="6">
                  <c:v>3504.221548564823</c:v>
                </c:pt>
                <c:pt idx="7">
                  <c:v>3048.894025625992</c:v>
                </c:pt>
                <c:pt idx="8">
                  <c:v>2707.590626085977</c:v>
                </c:pt>
                <c:pt idx="9">
                  <c:v>2441.717660229124</c:v>
                </c:pt>
                <c:pt idx="10">
                  <c:v>2229.49396691643</c:v>
                </c:pt>
                <c:pt idx="11">
                  <c:v>2246.809408512494</c:v>
                </c:pt>
                <c:pt idx="12">
                  <c:v>2085.91148417037</c:v>
                </c:pt>
                <c:pt idx="13">
                  <c:v>1949.854173562894</c:v>
                </c:pt>
                <c:pt idx="14">
                  <c:v>1833.216185736473</c:v>
                </c:pt>
                <c:pt idx="15">
                  <c:v>1732.473238569297</c:v>
                </c:pt>
                <c:pt idx="16">
                  <c:v>1775.223945268746</c:v>
                </c:pt>
                <c:pt idx="17">
                  <c:v>1689.303806555674</c:v>
                </c:pt>
                <c:pt idx="18">
                  <c:v>1613.20434192034</c:v>
                </c:pt>
                <c:pt idx="19">
                  <c:v>1544.931914893322</c:v>
                </c:pt>
                <c:pt idx="20">
                  <c:v>1502.510770334483</c:v>
                </c:pt>
                <c:pt idx="21">
                  <c:v>1545.971408067497</c:v>
                </c:pt>
                <c:pt idx="22">
                  <c:v>1490.111560346398</c:v>
                </c:pt>
                <c:pt idx="23">
                  <c:v>1439.170485083767</c:v>
                </c:pt>
                <c:pt idx="24">
                  <c:v>1392.416499964475</c:v>
                </c:pt>
                <c:pt idx="25">
                  <c:v>1349.400397887712</c:v>
                </c:pt>
                <c:pt idx="26">
                  <c:v>1390.675320261254</c:v>
                </c:pt>
                <c:pt idx="27">
                  <c:v>1350.783719788916</c:v>
                </c:pt>
                <c:pt idx="28">
                  <c:v>1313.951475478675</c:v>
                </c:pt>
                <c:pt idx="29">
                  <c:v>1279.574319360287</c:v>
                </c:pt>
                <c:pt idx="30">
                  <c:v>1247.45632432851</c:v>
                </c:pt>
                <c:pt idx="31">
                  <c:v>1285.284051501814</c:v>
                </c:pt>
                <c:pt idx="32">
                  <c:v>1255.022952642163</c:v>
                </c:pt>
                <c:pt idx="33">
                  <c:v>1226.751517296305</c:v>
                </c:pt>
                <c:pt idx="34">
                  <c:v>1199.89220717973</c:v>
                </c:pt>
                <c:pt idx="35">
                  <c:v>1174.669027838045</c:v>
                </c:pt>
                <c:pt idx="36">
                  <c:v>1209.260549966798</c:v>
                </c:pt>
                <c:pt idx="37">
                  <c:v>1185.084150815649</c:v>
                </c:pt>
                <c:pt idx="38">
                  <c:v>1162.278267618024</c:v>
                </c:pt>
                <c:pt idx="39">
                  <c:v>1150.272427186798</c:v>
                </c:pt>
                <c:pt idx="40">
                  <c:v>1129.50345258512</c:v>
                </c:pt>
                <c:pt idx="41">
                  <c:v>1160.918762511683</c:v>
                </c:pt>
                <c:pt idx="42">
                  <c:v>1140.685044652688</c:v>
                </c:pt>
                <c:pt idx="43">
                  <c:v>1121.704561547862</c:v>
                </c:pt>
                <c:pt idx="44">
                  <c:v>1103.358920946641</c:v>
                </c:pt>
                <c:pt idx="45">
                  <c:v>1085.91628948757</c:v>
                </c:pt>
                <c:pt idx="46">
                  <c:v>1114.922348210737</c:v>
                </c:pt>
                <c:pt idx="47">
                  <c:v>1097.998621719438</c:v>
                </c:pt>
                <c:pt idx="48">
                  <c:v>1081.72633243347</c:v>
                </c:pt>
                <c:pt idx="49">
                  <c:v>1066.050455190096</c:v>
                </c:pt>
                <c:pt idx="50">
                  <c:v>1051.069073766853</c:v>
                </c:pt>
                <c:pt idx="51">
                  <c:v>1077.913131510658</c:v>
                </c:pt>
                <c:pt idx="52">
                  <c:v>1063.375178289655</c:v>
                </c:pt>
                <c:pt idx="53">
                  <c:v>1049.274410178662</c:v>
                </c:pt>
                <c:pt idx="54">
                  <c:v>1035.668987529918</c:v>
                </c:pt>
                <c:pt idx="55">
                  <c:v>1022.603750124298</c:v>
                </c:pt>
                <c:pt idx="56">
                  <c:v>1047.494011260346</c:v>
                </c:pt>
                <c:pt idx="57">
                  <c:v>1034.810331609203</c:v>
                </c:pt>
                <c:pt idx="58">
                  <c:v>1028.80864392535</c:v>
                </c:pt>
                <c:pt idx="59">
                  <c:v>1016.78669136932</c:v>
                </c:pt>
                <c:pt idx="60">
                  <c:v>1005.148029534929</c:v>
                </c:pt>
                <c:pt idx="61">
                  <c:v>1028.34368975048</c:v>
                </c:pt>
                <c:pt idx="62">
                  <c:v>1036.16628730006</c:v>
                </c:pt>
                <c:pt idx="63">
                  <c:v>1024.713627522628</c:v>
                </c:pt>
                <c:pt idx="64">
                  <c:v>1013.638135251638</c:v>
                </c:pt>
                <c:pt idx="65">
                  <c:v>1002.999058559248</c:v>
                </c:pt>
                <c:pt idx="66">
                  <c:v>1024.43256196936</c:v>
                </c:pt>
                <c:pt idx="67">
                  <c:v>1013.910988195223</c:v>
                </c:pt>
                <c:pt idx="68">
                  <c:v>1003.648098198338</c:v>
                </c:pt>
                <c:pt idx="69">
                  <c:v>993.660392066393</c:v>
                </c:pt>
                <c:pt idx="70">
                  <c:v>983.9592641103935</c:v>
                </c:pt>
                <c:pt idx="71">
                  <c:v>1004.242660178032</c:v>
                </c:pt>
                <c:pt idx="72">
                  <c:v>994.7321665519784</c:v>
                </c:pt>
                <c:pt idx="73">
                  <c:v>985.4138680388575</c:v>
                </c:pt>
                <c:pt idx="74">
                  <c:v>976.3834954204023</c:v>
                </c:pt>
                <c:pt idx="75">
                  <c:v>967.6111900055421</c:v>
                </c:pt>
                <c:pt idx="76">
                  <c:v>986.7210890906418</c:v>
                </c:pt>
                <c:pt idx="77">
                  <c:v>978.0244656247994</c:v>
                </c:pt>
                <c:pt idx="78">
                  <c:v>974.353681987991</c:v>
                </c:pt>
                <c:pt idx="79">
                  <c:v>966.018598952437</c:v>
                </c:pt>
                <c:pt idx="80">
                  <c:v>957.9372046045262</c:v>
                </c:pt>
                <c:pt idx="81">
                  <c:v>975.988796778557</c:v>
                </c:pt>
                <c:pt idx="82">
                  <c:v>967.9829979290577</c:v>
                </c:pt>
                <c:pt idx="83">
                  <c:v>960.068776417068</c:v>
                </c:pt>
                <c:pt idx="84">
                  <c:v>952.383390687033</c:v>
                </c:pt>
                <c:pt idx="85">
                  <c:v>945.0251209145564</c:v>
                </c:pt>
                <c:pt idx="86">
                  <c:v>962.1368856944829</c:v>
                </c:pt>
                <c:pt idx="87">
                  <c:v>954.693721343358</c:v>
                </c:pt>
                <c:pt idx="88">
                  <c:v>947.47576363627</c:v>
                </c:pt>
                <c:pt idx="89">
                  <c:v>940.392311440394</c:v>
                </c:pt>
                <c:pt idx="90">
                  <c:v>933.4820283055653</c:v>
                </c:pt>
                <c:pt idx="91">
                  <c:v>949.7911985838198</c:v>
                </c:pt>
                <c:pt idx="92">
                  <c:v>942.9403534157303</c:v>
                </c:pt>
                <c:pt idx="93">
                  <c:v>936.2106838329894</c:v>
                </c:pt>
                <c:pt idx="94">
                  <c:v>929.6113774324174</c:v>
                </c:pt>
                <c:pt idx="95">
                  <c:v>923.1643099884523</c:v>
                </c:pt>
                <c:pt idx="96">
                  <c:v>916.8509430325381</c:v>
                </c:pt>
                <c:pt idx="97">
                  <c:v>936.197635644135</c:v>
                </c:pt>
                <c:pt idx="98">
                  <c:v>929.8801213438968</c:v>
                </c:pt>
                <c:pt idx="99">
                  <c:v>923.7401683613416</c:v>
                </c:pt>
                <c:pt idx="100">
                  <c:v>917.648990650773</c:v>
                </c:pt>
                <c:pt idx="101">
                  <c:v>911.666818557996</c:v>
                </c:pt>
                <c:pt idx="102">
                  <c:v>935.8947830832304</c:v>
                </c:pt>
                <c:pt idx="103">
                  <c:v>929.8640331637264</c:v>
                </c:pt>
                <c:pt idx="104">
                  <c:v>924.0186070373305</c:v>
                </c:pt>
                <c:pt idx="105">
                  <c:v>918.203723630121</c:v>
                </c:pt>
                <c:pt idx="106">
                  <c:v>912.5325084091129</c:v>
                </c:pt>
                <c:pt idx="107">
                  <c:v>926.622810561863</c:v>
                </c:pt>
                <c:pt idx="108">
                  <c:v>920.9774950565957</c:v>
                </c:pt>
                <c:pt idx="109">
                  <c:v>915.4498170221852</c:v>
                </c:pt>
                <c:pt idx="110">
                  <c:v>910.0101012512634</c:v>
                </c:pt>
                <c:pt idx="111">
                  <c:v>904.645880403473</c:v>
                </c:pt>
                <c:pt idx="112">
                  <c:v>918.167283979064</c:v>
                </c:pt>
                <c:pt idx="113">
                  <c:v>912.8909324749884</c:v>
                </c:pt>
                <c:pt idx="114">
                  <c:v>907.664530279776</c:v>
                </c:pt>
                <c:pt idx="115">
                  <c:v>902.4861363316706</c:v>
                </c:pt>
                <c:pt idx="116">
                  <c:v>900.6804804064315</c:v>
                </c:pt>
                <c:pt idx="117">
                  <c:v>913.7084094327112</c:v>
                </c:pt>
                <c:pt idx="118">
                  <c:v>908.6522456427788</c:v>
                </c:pt>
                <c:pt idx="119">
                  <c:v>903.660055235248</c:v>
                </c:pt>
                <c:pt idx="120">
                  <c:v>898.7631753450125</c:v>
                </c:pt>
              </c:numCache>
            </c:numRef>
          </c:val>
          <c:smooth val="0"/>
        </c:ser>
        <c:ser>
          <c:idx val="3"/>
          <c:order val="1"/>
          <c:tx>
            <c:strRef>
              <c:f>Model!$BM$140</c:f>
              <c:strCache>
                <c:ptCount val="1"/>
                <c:pt idx="0">
                  <c:v>Worst</c:v>
                </c:pt>
              </c:strCache>
            </c:strRef>
          </c:tx>
          <c:spPr>
            <a:ln>
              <a:solidFill>
                <a:schemeClr val="bg2"/>
              </a:solidFill>
            </a:ln>
          </c:spPr>
          <c:marker>
            <c:symbol val="none"/>
          </c:marker>
          <c:cat>
            <c:numRef>
              <c:f>Model!$BJ$141:$BJ$261</c:f>
              <c:numCache>
                <c:formatCode>General</c:formatCode>
                <c:ptCount val="12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numCache>
            </c:numRef>
          </c:cat>
          <c:val>
            <c:numRef>
              <c:f>Model!$BM$141:$BM$261</c:f>
              <c:numCache>
                <c:formatCode>General</c:formatCode>
                <c:ptCount val="121"/>
                <c:pt idx="0">
                  <c:v>2.01458249714882E6</c:v>
                </c:pt>
                <c:pt idx="1">
                  <c:v>20783.50109730072</c:v>
                </c:pt>
                <c:pt idx="2">
                  <c:v>10710.63509907233</c:v>
                </c:pt>
                <c:pt idx="3">
                  <c:v>7357.65015646251</c:v>
                </c:pt>
                <c:pt idx="4">
                  <c:v>5678.82552891863</c:v>
                </c:pt>
                <c:pt idx="5">
                  <c:v>5143.29953660765</c:v>
                </c:pt>
                <c:pt idx="6">
                  <c:v>4393.137057608003</c:v>
                </c:pt>
                <c:pt idx="7">
                  <c:v>3857.970716128182</c:v>
                </c:pt>
                <c:pt idx="8">
                  <c:v>3456.607581897241</c:v>
                </c:pt>
                <c:pt idx="9">
                  <c:v>3144.539152652347</c:v>
                </c:pt>
                <c:pt idx="10">
                  <c:v>3129.742692027264</c:v>
                </c:pt>
                <c:pt idx="11">
                  <c:v>2904.03632613835</c:v>
                </c:pt>
                <c:pt idx="12">
                  <c:v>2715.573049696621</c:v>
                </c:pt>
                <c:pt idx="13">
                  <c:v>2556.802423465516</c:v>
                </c:pt>
                <c:pt idx="14">
                  <c:v>2588.206606053186</c:v>
                </c:pt>
                <c:pt idx="15">
                  <c:v>2459.112847646406</c:v>
                </c:pt>
                <c:pt idx="16">
                  <c:v>2370.22353264726</c:v>
                </c:pt>
                <c:pt idx="17">
                  <c:v>2268.59296252182</c:v>
                </c:pt>
                <c:pt idx="18">
                  <c:v>2178.756371104779</c:v>
                </c:pt>
                <c:pt idx="19">
                  <c:v>2221.559346132717</c:v>
                </c:pt>
                <c:pt idx="20">
                  <c:v>2143.34610383258</c:v>
                </c:pt>
                <c:pt idx="21">
                  <c:v>2071.651670928356</c:v>
                </c:pt>
                <c:pt idx="22">
                  <c:v>2006.892314775797</c:v>
                </c:pt>
                <c:pt idx="23">
                  <c:v>2050.116803226239</c:v>
                </c:pt>
                <c:pt idx="24">
                  <c:v>1991.46574311326</c:v>
                </c:pt>
                <c:pt idx="25">
                  <c:v>1937.868486069334</c:v>
                </c:pt>
                <c:pt idx="26">
                  <c:v>1888.223014834276</c:v>
                </c:pt>
                <c:pt idx="27">
                  <c:v>1842.081061462863</c:v>
                </c:pt>
                <c:pt idx="28">
                  <c:v>1883.312971639243</c:v>
                </c:pt>
                <c:pt idx="29">
                  <c:v>1840.837630445308</c:v>
                </c:pt>
                <c:pt idx="30">
                  <c:v>1801.042121538771</c:v>
                </c:pt>
                <c:pt idx="31">
                  <c:v>1776.432654275046</c:v>
                </c:pt>
                <c:pt idx="32">
                  <c:v>1741.137029680488</c:v>
                </c:pt>
                <c:pt idx="33">
                  <c:v>1779.319640291521</c:v>
                </c:pt>
                <c:pt idx="34">
                  <c:v>1746.014523917419</c:v>
                </c:pt>
                <c:pt idx="35">
                  <c:v>1714.485647248772</c:v>
                </c:pt>
                <c:pt idx="36">
                  <c:v>1731.088415086424</c:v>
                </c:pt>
                <c:pt idx="37">
                  <c:v>1765.16706313702</c:v>
                </c:pt>
                <c:pt idx="38">
                  <c:v>1735.861311914789</c:v>
                </c:pt>
                <c:pt idx="39">
                  <c:v>1708.057899532746</c:v>
                </c:pt>
                <c:pt idx="40">
                  <c:v>1681.558573187544</c:v>
                </c:pt>
                <c:pt idx="41">
                  <c:v>1656.212852714827</c:v>
                </c:pt>
                <c:pt idx="42">
                  <c:v>1687.905184530302</c:v>
                </c:pt>
                <c:pt idx="43">
                  <c:v>1664.020061776783</c:v>
                </c:pt>
                <c:pt idx="44">
                  <c:v>1640.699496897122</c:v>
                </c:pt>
                <c:pt idx="45">
                  <c:v>1618.718045077521</c:v>
                </c:pt>
                <c:pt idx="46">
                  <c:v>1657.250986760253</c:v>
                </c:pt>
                <c:pt idx="47">
                  <c:v>1635.852490978441</c:v>
                </c:pt>
                <c:pt idx="48">
                  <c:v>1619.978103990392</c:v>
                </c:pt>
                <c:pt idx="49">
                  <c:v>1599.936134502256</c:v>
                </c:pt>
                <c:pt idx="50">
                  <c:v>1580.967973352513</c:v>
                </c:pt>
                <c:pt idx="51">
                  <c:v>1608.655749955005</c:v>
                </c:pt>
                <c:pt idx="52">
                  <c:v>1590.337568580065</c:v>
                </c:pt>
                <c:pt idx="53">
                  <c:v>1572.453409943415</c:v>
                </c:pt>
                <c:pt idx="54">
                  <c:v>1555.314874856485</c:v>
                </c:pt>
                <c:pt idx="55">
                  <c:v>1538.718310595727</c:v>
                </c:pt>
                <c:pt idx="56">
                  <c:v>1564.66488347834</c:v>
                </c:pt>
                <c:pt idx="57">
                  <c:v>1548.808502121334</c:v>
                </c:pt>
                <c:pt idx="58">
                  <c:v>1533.103445310133</c:v>
                </c:pt>
                <c:pt idx="59">
                  <c:v>1518.161595678014</c:v>
                </c:pt>
                <c:pt idx="60">
                  <c:v>1542.802365251358</c:v>
                </c:pt>
                <c:pt idx="61">
                  <c:v>1528.132798591763</c:v>
                </c:pt>
                <c:pt idx="62">
                  <c:v>1520.28729413645</c:v>
                </c:pt>
                <c:pt idx="63">
                  <c:v>1506.352420797874</c:v>
                </c:pt>
                <c:pt idx="64">
                  <c:v>1492.852408696141</c:v>
                </c:pt>
                <c:pt idx="65">
                  <c:v>1516.12837842092</c:v>
                </c:pt>
                <c:pt idx="66">
                  <c:v>1502.959158797106</c:v>
                </c:pt>
                <c:pt idx="67">
                  <c:v>1490.184628699845</c:v>
                </c:pt>
                <c:pt idx="68">
                  <c:v>1477.784055977378</c:v>
                </c:pt>
                <c:pt idx="69">
                  <c:v>1499.660874716326</c:v>
                </c:pt>
                <c:pt idx="70">
                  <c:v>1487.479612438224</c:v>
                </c:pt>
                <c:pt idx="71">
                  <c:v>1475.7093924032</c:v>
                </c:pt>
                <c:pt idx="72">
                  <c:v>1487.404540489463</c:v>
                </c:pt>
                <c:pt idx="73">
                  <c:v>1475.765698850483</c:v>
                </c:pt>
                <c:pt idx="74">
                  <c:v>1496.379702370933</c:v>
                </c:pt>
                <c:pt idx="75">
                  <c:v>1485.115286561884</c:v>
                </c:pt>
                <c:pt idx="76">
                  <c:v>1474.027940802354</c:v>
                </c:pt>
                <c:pt idx="77">
                  <c:v>1468.412315432594</c:v>
                </c:pt>
                <c:pt idx="78">
                  <c:v>1488.004302803991</c:v>
                </c:pt>
                <c:pt idx="79">
                  <c:v>1477.358330809626</c:v>
                </c:pt>
                <c:pt idx="80">
                  <c:v>1466.979512403014</c:v>
                </c:pt>
                <c:pt idx="81">
                  <c:v>1456.85597110482</c:v>
                </c:pt>
                <c:pt idx="82">
                  <c:v>1447.04740463353</c:v>
                </c:pt>
                <c:pt idx="83">
                  <c:v>1465.604478661617</c:v>
                </c:pt>
                <c:pt idx="84">
                  <c:v>1455.751036761737</c:v>
                </c:pt>
                <c:pt idx="85">
                  <c:v>1446.452868186833</c:v>
                </c:pt>
                <c:pt idx="86">
                  <c:v>1437.103303135895</c:v>
                </c:pt>
                <c:pt idx="87">
                  <c:v>1427.968223126137</c:v>
                </c:pt>
                <c:pt idx="88">
                  <c:v>1445.845879219746</c:v>
                </c:pt>
                <c:pt idx="89">
                  <c:v>1436.817480830871</c:v>
                </c:pt>
                <c:pt idx="90">
                  <c:v>1428.094032187417</c:v>
                </c:pt>
                <c:pt idx="91">
                  <c:v>1419.45920562063</c:v>
                </c:pt>
                <c:pt idx="92">
                  <c:v>1447.56467793526</c:v>
                </c:pt>
                <c:pt idx="93">
                  <c:v>1438.955871544258</c:v>
                </c:pt>
                <c:pt idx="94">
                  <c:v>1430.481222509606</c:v>
                </c:pt>
                <c:pt idx="95">
                  <c:v>1424.671905046829</c:v>
                </c:pt>
                <c:pt idx="96">
                  <c:v>1416.522734101413</c:v>
                </c:pt>
                <c:pt idx="97">
                  <c:v>1432.810821581738</c:v>
                </c:pt>
                <c:pt idx="98">
                  <c:v>1424.746466183095</c:v>
                </c:pt>
                <c:pt idx="99">
                  <c:v>1417.030288808811</c:v>
                </c:pt>
                <c:pt idx="100">
                  <c:v>1409.237347732391</c:v>
                </c:pt>
                <c:pt idx="101">
                  <c:v>1424.907390407585</c:v>
                </c:pt>
                <c:pt idx="102">
                  <c:v>1417.381712659765</c:v>
                </c:pt>
                <c:pt idx="103">
                  <c:v>1409.857026267796</c:v>
                </c:pt>
                <c:pt idx="104">
                  <c:v>1402.610986637201</c:v>
                </c:pt>
                <c:pt idx="105">
                  <c:v>1395.326779648694</c:v>
                </c:pt>
                <c:pt idx="106">
                  <c:v>1410.43187957364</c:v>
                </c:pt>
                <c:pt idx="107">
                  <c:v>1403.297806698725</c:v>
                </c:pt>
                <c:pt idx="108">
                  <c:v>1415.367310209004</c:v>
                </c:pt>
                <c:pt idx="109">
                  <c:v>1408.361254655894</c:v>
                </c:pt>
                <c:pt idx="110">
                  <c:v>1401.397285637293</c:v>
                </c:pt>
                <c:pt idx="111">
                  <c:v>1415.76752813939</c:v>
                </c:pt>
                <c:pt idx="112">
                  <c:v>1408.863148502767</c:v>
                </c:pt>
                <c:pt idx="113">
                  <c:v>1402.21198807469</c:v>
                </c:pt>
                <c:pt idx="114">
                  <c:v>1395.546545146727</c:v>
                </c:pt>
                <c:pt idx="115">
                  <c:v>1409.427926649164</c:v>
                </c:pt>
                <c:pt idx="116">
                  <c:v>1402.855837990815</c:v>
                </c:pt>
                <c:pt idx="117">
                  <c:v>1396.47469975744</c:v>
                </c:pt>
                <c:pt idx="118">
                  <c:v>1390.122986329403</c:v>
                </c:pt>
                <c:pt idx="119">
                  <c:v>1383.838966802348</c:v>
                </c:pt>
                <c:pt idx="120">
                  <c:v>1397.277760440413</c:v>
                </c:pt>
              </c:numCache>
            </c:numRef>
          </c:val>
          <c:smooth val="0"/>
        </c:ser>
        <c:dLbls>
          <c:showLegendKey val="0"/>
          <c:showVal val="0"/>
          <c:showCatName val="0"/>
          <c:showSerName val="0"/>
          <c:showPercent val="0"/>
          <c:showBubbleSize val="0"/>
        </c:dLbls>
        <c:upDownBars>
          <c:gapWidth val="0"/>
          <c:upBars>
            <c:spPr>
              <a:solidFill>
                <a:schemeClr val="bg2">
                  <a:alpha val="20000"/>
                </a:schemeClr>
              </a:solidFill>
            </c:spPr>
          </c:upBars>
          <c:downBars/>
        </c:upDownBars>
        <c:marker val="1"/>
        <c:smooth val="0"/>
        <c:axId val="1829924600"/>
        <c:axId val="1829927608"/>
      </c:lineChart>
      <c:catAx>
        <c:axId val="1829924600"/>
        <c:scaling>
          <c:orientation val="minMax"/>
        </c:scaling>
        <c:delete val="0"/>
        <c:axPos val="b"/>
        <c:numFmt formatCode="General" sourceLinked="1"/>
        <c:majorTickMark val="out"/>
        <c:minorTickMark val="none"/>
        <c:tickLblPos val="nextTo"/>
        <c:txPr>
          <a:bodyPr/>
          <a:lstStyle/>
          <a:p>
            <a:pPr>
              <a:defRPr>
                <a:noFill/>
              </a:defRPr>
            </a:pPr>
            <a:endParaRPr lang="en-US"/>
          </a:p>
        </c:txPr>
        <c:crossAx val="1829927608"/>
        <c:crosses val="autoZero"/>
        <c:auto val="1"/>
        <c:lblAlgn val="ctr"/>
        <c:lblOffset val="100"/>
        <c:tickLblSkip val="30"/>
        <c:tickMarkSkip val="10"/>
        <c:noMultiLvlLbl val="0"/>
      </c:catAx>
      <c:valAx>
        <c:axId val="1829927608"/>
        <c:scaling>
          <c:orientation val="minMax"/>
          <c:max val="2500.0"/>
        </c:scaling>
        <c:delete val="0"/>
        <c:axPos val="l"/>
        <c:numFmt formatCode="General" sourceLinked="1"/>
        <c:majorTickMark val="out"/>
        <c:minorTickMark val="none"/>
        <c:tickLblPos val="nextTo"/>
        <c:txPr>
          <a:bodyPr/>
          <a:lstStyle/>
          <a:p>
            <a:pPr>
              <a:defRPr>
                <a:noFill/>
              </a:defRPr>
            </a:pPr>
            <a:endParaRPr lang="en-US"/>
          </a:p>
        </c:txPr>
        <c:crossAx val="1829924600"/>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Model!$D$159</c:f>
              <c:strCache>
                <c:ptCount val="1"/>
                <c:pt idx="0">
                  <c:v>Destructive + Savings - Best</c:v>
                </c:pt>
              </c:strCache>
            </c:strRef>
          </c:tx>
          <c:spPr>
            <a:ln>
              <a:solidFill>
                <a:srgbClr val="800000"/>
              </a:solidFill>
              <a:prstDash val="dot"/>
            </a:ln>
          </c:spPr>
          <c:marker>
            <c:symbol val="none"/>
          </c:marker>
          <c:cat>
            <c:numRef>
              <c:f>Model!$E$156:$DU$156</c:f>
              <c:numCache>
                <c:formatCode>General</c:formatCode>
                <c:ptCount val="12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numCache>
            </c:numRef>
          </c:cat>
          <c:val>
            <c:numRef>
              <c:f>Model!$E$159:$DU$159</c:f>
              <c:numCache>
                <c:formatCode>General</c:formatCode>
                <c:ptCount val="121"/>
                <c:pt idx="0">
                  <c:v>16318.0</c:v>
                </c:pt>
                <c:pt idx="1">
                  <c:v>8697.078686561083</c:v>
                </c:pt>
                <c:pt idx="2">
                  <c:v>5120.120510143291</c:v>
                </c:pt>
                <c:pt idx="3">
                  <c:v>3929.347716827554</c:v>
                </c:pt>
                <c:pt idx="4">
                  <c:v>3334.07274722851</c:v>
                </c:pt>
                <c:pt idx="5">
                  <c:v>2975.890664527905</c:v>
                </c:pt>
                <c:pt idx="6">
                  <c:v>2737.875908805934</c:v>
                </c:pt>
                <c:pt idx="7">
                  <c:v>2567.444945923294</c:v>
                </c:pt>
                <c:pt idx="8">
                  <c:v>2439.833703124058</c:v>
                </c:pt>
                <c:pt idx="9">
                  <c:v>2340.718639465394</c:v>
                </c:pt>
                <c:pt idx="10">
                  <c:v>2261.1326923816</c:v>
                </c:pt>
                <c:pt idx="11">
                  <c:v>2196.171084304128</c:v>
                </c:pt>
                <c:pt idx="12">
                  <c:v>2141.999018553293</c:v>
                </c:pt>
                <c:pt idx="13">
                  <c:v>2096.065183943614</c:v>
                </c:pt>
                <c:pt idx="14">
                  <c:v>2056.814099628314</c:v>
                </c:pt>
                <c:pt idx="15">
                  <c:v>2022.880034999498</c:v>
                </c:pt>
                <c:pt idx="16">
                  <c:v>1993.109720532618</c:v>
                </c:pt>
                <c:pt idx="17">
                  <c:v>1966.642227191022</c:v>
                </c:pt>
                <c:pt idx="18">
                  <c:v>1943.467379296967</c:v>
                </c:pt>
                <c:pt idx="19">
                  <c:v>1922.57725425657</c:v>
                </c:pt>
                <c:pt idx="20">
                  <c:v>1903.606508230016</c:v>
                </c:pt>
                <c:pt idx="21">
                  <c:v>1886.582688566401</c:v>
                </c:pt>
                <c:pt idx="22">
                  <c:v>1871.280915146716</c:v>
                </c:pt>
                <c:pt idx="23">
                  <c:v>1857.06933711391</c:v>
                </c:pt>
                <c:pt idx="24">
                  <c:v>1844.131024881222</c:v>
                </c:pt>
                <c:pt idx="25">
                  <c:v>1832.22802402715</c:v>
                </c:pt>
                <c:pt idx="26">
                  <c:v>1821.158277733496</c:v>
                </c:pt>
                <c:pt idx="27">
                  <c:v>1811.050255537121</c:v>
                </c:pt>
                <c:pt idx="28">
                  <c:v>1801.543431004633</c:v>
                </c:pt>
                <c:pt idx="29">
                  <c:v>1805.140330877593</c:v>
                </c:pt>
                <c:pt idx="30">
                  <c:v>1796.464120135921</c:v>
                </c:pt>
                <c:pt idx="31">
                  <c:v>1788.347831377584</c:v>
                </c:pt>
                <c:pt idx="32">
                  <c:v>1780.883809306348</c:v>
                </c:pt>
                <c:pt idx="33">
                  <c:v>1773.731391103957</c:v>
                </c:pt>
                <c:pt idx="34">
                  <c:v>1766.999855148766</c:v>
                </c:pt>
                <c:pt idx="35">
                  <c:v>1760.688729438633</c:v>
                </c:pt>
                <c:pt idx="36">
                  <c:v>1754.787450243987</c:v>
                </c:pt>
                <c:pt idx="37">
                  <c:v>1749.159546278728</c:v>
                </c:pt>
                <c:pt idx="38">
                  <c:v>1743.771521913292</c:v>
                </c:pt>
                <c:pt idx="39">
                  <c:v>1738.71458144191</c:v>
                </c:pt>
                <c:pt idx="40">
                  <c:v>1733.952887866647</c:v>
                </c:pt>
                <c:pt idx="41">
                  <c:v>1729.330003294098</c:v>
                </c:pt>
                <c:pt idx="42">
                  <c:v>1724.937717706797</c:v>
                </c:pt>
                <c:pt idx="43">
                  <c:v>1720.857866715896</c:v>
                </c:pt>
                <c:pt idx="44">
                  <c:v>1716.819331875205</c:v>
                </c:pt>
                <c:pt idx="45">
                  <c:v>1713.073161798675</c:v>
                </c:pt>
                <c:pt idx="46">
                  <c:v>1709.48044719862</c:v>
                </c:pt>
                <c:pt idx="47">
                  <c:v>1705.941763933233</c:v>
                </c:pt>
                <c:pt idx="48">
                  <c:v>1702.62109892482</c:v>
                </c:pt>
                <c:pt idx="49">
                  <c:v>1699.42702456501</c:v>
                </c:pt>
                <c:pt idx="50">
                  <c:v>1696.403420842337</c:v>
                </c:pt>
                <c:pt idx="51">
                  <c:v>1693.431863740084</c:v>
                </c:pt>
                <c:pt idx="52">
                  <c:v>1690.598778962277</c:v>
                </c:pt>
                <c:pt idx="53">
                  <c:v>1687.880971878638</c:v>
                </c:pt>
                <c:pt idx="54">
                  <c:v>1685.263654686986</c:v>
                </c:pt>
                <c:pt idx="55">
                  <c:v>1682.733614698025</c:v>
                </c:pt>
                <c:pt idx="56">
                  <c:v>1680.27155316105</c:v>
                </c:pt>
                <c:pt idx="57">
                  <c:v>1684.2070887311</c:v>
                </c:pt>
                <c:pt idx="58">
                  <c:v>1681.884537633977</c:v>
                </c:pt>
                <c:pt idx="59">
                  <c:v>1679.533313838918</c:v>
                </c:pt>
                <c:pt idx="60">
                  <c:v>1677.31693933376</c:v>
                </c:pt>
                <c:pt idx="61">
                  <c:v>1675.193830331502</c:v>
                </c:pt>
                <c:pt idx="62">
                  <c:v>1673.064290063663</c:v>
                </c:pt>
                <c:pt idx="63">
                  <c:v>1671.029206231342</c:v>
                </c:pt>
                <c:pt idx="64">
                  <c:v>1669.156811758978</c:v>
                </c:pt>
                <c:pt idx="65">
                  <c:v>1667.218435173847</c:v>
                </c:pt>
                <c:pt idx="66">
                  <c:v>1665.40909721964</c:v>
                </c:pt>
                <c:pt idx="67">
                  <c:v>1663.660421715336</c:v>
                </c:pt>
                <c:pt idx="68">
                  <c:v>1661.888391009603</c:v>
                </c:pt>
                <c:pt idx="69">
                  <c:v>1660.234966939842</c:v>
                </c:pt>
                <c:pt idx="70">
                  <c:v>1658.586741249665</c:v>
                </c:pt>
                <c:pt idx="71">
                  <c:v>1656.984944452169</c:v>
                </c:pt>
                <c:pt idx="72">
                  <c:v>1655.492014183362</c:v>
                </c:pt>
                <c:pt idx="73">
                  <c:v>1653.97649575109</c:v>
                </c:pt>
                <c:pt idx="74">
                  <c:v>1652.52485396431</c:v>
                </c:pt>
                <c:pt idx="75">
                  <c:v>1651.105939848707</c:v>
                </c:pt>
                <c:pt idx="76">
                  <c:v>1649.707956016848</c:v>
                </c:pt>
                <c:pt idx="77">
                  <c:v>1648.36824234818</c:v>
                </c:pt>
                <c:pt idx="78">
                  <c:v>1647.078946038538</c:v>
                </c:pt>
                <c:pt idx="79">
                  <c:v>1645.806491070068</c:v>
                </c:pt>
                <c:pt idx="80">
                  <c:v>1644.523439103261</c:v>
                </c:pt>
                <c:pt idx="81">
                  <c:v>1643.350248066159</c:v>
                </c:pt>
                <c:pt idx="82">
                  <c:v>1645.844551188235</c:v>
                </c:pt>
                <c:pt idx="83">
                  <c:v>1644.607416038081</c:v>
                </c:pt>
                <c:pt idx="84">
                  <c:v>1643.434783648272</c:v>
                </c:pt>
                <c:pt idx="85">
                  <c:v>1646.547196904854</c:v>
                </c:pt>
                <c:pt idx="86">
                  <c:v>1645.359608805869</c:v>
                </c:pt>
                <c:pt idx="87">
                  <c:v>1644.223864377404</c:v>
                </c:pt>
                <c:pt idx="88">
                  <c:v>1643.114002322313</c:v>
                </c:pt>
                <c:pt idx="89">
                  <c:v>1642.005020502873</c:v>
                </c:pt>
                <c:pt idx="90">
                  <c:v>1640.963205590968</c:v>
                </c:pt>
                <c:pt idx="91">
                  <c:v>1639.907117272687</c:v>
                </c:pt>
                <c:pt idx="92">
                  <c:v>1638.887599207703</c:v>
                </c:pt>
                <c:pt idx="93">
                  <c:v>1637.894720114388</c:v>
                </c:pt>
                <c:pt idx="94">
                  <c:v>1636.904980204952</c:v>
                </c:pt>
                <c:pt idx="95">
                  <c:v>1635.984918572248</c:v>
                </c:pt>
                <c:pt idx="96">
                  <c:v>1635.035638260323</c:v>
                </c:pt>
                <c:pt idx="97">
                  <c:v>1634.105983934211</c:v>
                </c:pt>
                <c:pt idx="98">
                  <c:v>1633.20807037666</c:v>
                </c:pt>
                <c:pt idx="99">
                  <c:v>1632.349834094383</c:v>
                </c:pt>
                <c:pt idx="100">
                  <c:v>1631.491885788734</c:v>
                </c:pt>
                <c:pt idx="101">
                  <c:v>1630.629734646193</c:v>
                </c:pt>
                <c:pt idx="102">
                  <c:v>1629.805431792107</c:v>
                </c:pt>
                <c:pt idx="103">
                  <c:v>1629.013600788605</c:v>
                </c:pt>
                <c:pt idx="104">
                  <c:v>1628.200149054024</c:v>
                </c:pt>
                <c:pt idx="105">
                  <c:v>1627.406376288056</c:v>
                </c:pt>
                <c:pt idx="106">
                  <c:v>1626.671449390037</c:v>
                </c:pt>
                <c:pt idx="107">
                  <c:v>1625.890990365135</c:v>
                </c:pt>
                <c:pt idx="108">
                  <c:v>1625.172015254637</c:v>
                </c:pt>
                <c:pt idx="109">
                  <c:v>1624.462256309146</c:v>
                </c:pt>
                <c:pt idx="110">
                  <c:v>1623.72316610384</c:v>
                </c:pt>
                <c:pt idx="111">
                  <c:v>1623.027910945512</c:v>
                </c:pt>
                <c:pt idx="112">
                  <c:v>1622.341156877196</c:v>
                </c:pt>
                <c:pt idx="113">
                  <c:v>1621.670447555534</c:v>
                </c:pt>
                <c:pt idx="114">
                  <c:v>1624.152251354642</c:v>
                </c:pt>
                <c:pt idx="115">
                  <c:v>1623.473635736724</c:v>
                </c:pt>
                <c:pt idx="116">
                  <c:v>1622.810544079764</c:v>
                </c:pt>
                <c:pt idx="117">
                  <c:v>1622.158709032325</c:v>
                </c:pt>
                <c:pt idx="118">
                  <c:v>1621.514240780307</c:v>
                </c:pt>
                <c:pt idx="119">
                  <c:v>1620.870072106753</c:v>
                </c:pt>
                <c:pt idx="120">
                  <c:v>1620.250745201942</c:v>
                </c:pt>
              </c:numCache>
            </c:numRef>
          </c:val>
          <c:smooth val="0"/>
        </c:ser>
        <c:ser>
          <c:idx val="1"/>
          <c:order val="1"/>
          <c:tx>
            <c:v>Destructive + Fuel Cost</c:v>
          </c:tx>
          <c:spPr>
            <a:ln>
              <a:solidFill>
                <a:srgbClr val="800000"/>
              </a:solidFill>
              <a:prstDash val="dot"/>
            </a:ln>
          </c:spPr>
          <c:marker>
            <c:symbol val="none"/>
          </c:marker>
          <c:val>
            <c:numRef>
              <c:f>Model!$E$160:$DU$160</c:f>
              <c:numCache>
                <c:formatCode>General</c:formatCode>
                <c:ptCount val="121"/>
                <c:pt idx="0">
                  <c:v>16318.0</c:v>
                </c:pt>
                <c:pt idx="1">
                  <c:v>9066.457678452201</c:v>
                </c:pt>
                <c:pt idx="2">
                  <c:v>5358.940333524743</c:v>
                </c:pt>
                <c:pt idx="3">
                  <c:v>4124.74266198784</c:v>
                </c:pt>
                <c:pt idx="4">
                  <c:v>3508.260427508978</c:v>
                </c:pt>
                <c:pt idx="5">
                  <c:v>3136.89293972664</c:v>
                </c:pt>
                <c:pt idx="6">
                  <c:v>2890.13533625787</c:v>
                </c:pt>
                <c:pt idx="7">
                  <c:v>2713.528607328983</c:v>
                </c:pt>
                <c:pt idx="8">
                  <c:v>2581.634178392498</c:v>
                </c:pt>
                <c:pt idx="9">
                  <c:v>2478.82408289489</c:v>
                </c:pt>
                <c:pt idx="10">
                  <c:v>2396.330497980967</c:v>
                </c:pt>
                <c:pt idx="11">
                  <c:v>2329.059768974881</c:v>
                </c:pt>
                <c:pt idx="12">
                  <c:v>2272.79504437328</c:v>
                </c:pt>
                <c:pt idx="13">
                  <c:v>2225.186828171923</c:v>
                </c:pt>
                <c:pt idx="14">
                  <c:v>2184.555446082074</c:v>
                </c:pt>
                <c:pt idx="15">
                  <c:v>2149.47635073241</c:v>
                </c:pt>
                <c:pt idx="16">
                  <c:v>2118.65610874376</c:v>
                </c:pt>
                <c:pt idx="17">
                  <c:v>2091.171807558674</c:v>
                </c:pt>
                <c:pt idx="18">
                  <c:v>2067.151627364991</c:v>
                </c:pt>
                <c:pt idx="19">
                  <c:v>2045.530619551783</c:v>
                </c:pt>
                <c:pt idx="20">
                  <c:v>2025.825238004058</c:v>
                </c:pt>
                <c:pt idx="21">
                  <c:v>2008.113706373182</c:v>
                </c:pt>
                <c:pt idx="22">
                  <c:v>1992.348445593981</c:v>
                </c:pt>
                <c:pt idx="23">
                  <c:v>1977.613456025563</c:v>
                </c:pt>
                <c:pt idx="24">
                  <c:v>1964.22736697925</c:v>
                </c:pt>
                <c:pt idx="25">
                  <c:v>1951.91241145664</c:v>
                </c:pt>
                <c:pt idx="26">
                  <c:v>1940.35512596205</c:v>
                </c:pt>
                <c:pt idx="27">
                  <c:v>1929.927438484655</c:v>
                </c:pt>
                <c:pt idx="28">
                  <c:v>1920.06889545862</c:v>
                </c:pt>
                <c:pt idx="29">
                  <c:v>1923.321647892406</c:v>
                </c:pt>
                <c:pt idx="30">
                  <c:v>1914.340362087847</c:v>
                </c:pt>
                <c:pt idx="31">
                  <c:v>1906.003864300456</c:v>
                </c:pt>
                <c:pt idx="32">
                  <c:v>1898.27914116833</c:v>
                </c:pt>
                <c:pt idx="33">
                  <c:v>1890.873199731582</c:v>
                </c:pt>
                <c:pt idx="34">
                  <c:v>1883.903053673466</c:v>
                </c:pt>
                <c:pt idx="35">
                  <c:v>1877.331173104386</c:v>
                </c:pt>
                <c:pt idx="36">
                  <c:v>1871.261100631275</c:v>
                </c:pt>
                <c:pt idx="37">
                  <c:v>1865.452759503782</c:v>
                </c:pt>
                <c:pt idx="38">
                  <c:v>1859.873573346324</c:v>
                </c:pt>
                <c:pt idx="39">
                  <c:v>1854.654977078829</c:v>
                </c:pt>
                <c:pt idx="40">
                  <c:v>1849.758920753668</c:v>
                </c:pt>
                <c:pt idx="41">
                  <c:v>1844.921458993756</c:v>
                </c:pt>
                <c:pt idx="42">
                  <c:v>1840.372926011897</c:v>
                </c:pt>
                <c:pt idx="43">
                  <c:v>1836.150712013304</c:v>
                </c:pt>
                <c:pt idx="44">
                  <c:v>1831.95235466294</c:v>
                </c:pt>
                <c:pt idx="45">
                  <c:v>1828.104692649817</c:v>
                </c:pt>
                <c:pt idx="46">
                  <c:v>1824.414898806062</c:v>
                </c:pt>
                <c:pt idx="47">
                  <c:v>1820.73421986545</c:v>
                </c:pt>
                <c:pt idx="48">
                  <c:v>1817.309492762295</c:v>
                </c:pt>
                <c:pt idx="49">
                  <c:v>1813.974365027466</c:v>
                </c:pt>
                <c:pt idx="50">
                  <c:v>1810.871132208365</c:v>
                </c:pt>
                <c:pt idx="51">
                  <c:v>1807.792934983801</c:v>
                </c:pt>
                <c:pt idx="52">
                  <c:v>1804.833229190952</c:v>
                </c:pt>
                <c:pt idx="53">
                  <c:v>1802.031705600822</c:v>
                </c:pt>
                <c:pt idx="54">
                  <c:v>1799.37119282742</c:v>
                </c:pt>
                <c:pt idx="55">
                  <c:v>1796.726048117024</c:v>
                </c:pt>
                <c:pt idx="56">
                  <c:v>1794.175355003428</c:v>
                </c:pt>
                <c:pt idx="57">
                  <c:v>1798.038849758428</c:v>
                </c:pt>
                <c:pt idx="58">
                  <c:v>1795.638399315565</c:v>
                </c:pt>
                <c:pt idx="59">
                  <c:v>1793.19407032034</c:v>
                </c:pt>
                <c:pt idx="60">
                  <c:v>1790.913307796902</c:v>
                </c:pt>
                <c:pt idx="61">
                  <c:v>1788.740518748381</c:v>
                </c:pt>
                <c:pt idx="62">
                  <c:v>1786.525719874975</c:v>
                </c:pt>
                <c:pt idx="63">
                  <c:v>1784.420281047685</c:v>
                </c:pt>
                <c:pt idx="64">
                  <c:v>1782.496182425546</c:v>
                </c:pt>
                <c:pt idx="65">
                  <c:v>1780.479671751264</c:v>
                </c:pt>
                <c:pt idx="66">
                  <c:v>1778.598878526458</c:v>
                </c:pt>
                <c:pt idx="67">
                  <c:v>1776.811040400278</c:v>
                </c:pt>
                <c:pt idx="68">
                  <c:v>1774.967098462</c:v>
                </c:pt>
                <c:pt idx="69">
                  <c:v>1773.277256684826</c:v>
                </c:pt>
                <c:pt idx="70">
                  <c:v>1771.57169921441</c:v>
                </c:pt>
                <c:pt idx="71">
                  <c:v>1769.914185616399</c:v>
                </c:pt>
                <c:pt idx="72">
                  <c:v>1768.371038094955</c:v>
                </c:pt>
                <c:pt idx="73">
                  <c:v>1766.802780501265</c:v>
                </c:pt>
                <c:pt idx="74">
                  <c:v>1765.310208858195</c:v>
                </c:pt>
                <c:pt idx="75">
                  <c:v>1763.824513723494</c:v>
                </c:pt>
                <c:pt idx="76">
                  <c:v>1762.377983723917</c:v>
                </c:pt>
                <c:pt idx="77">
                  <c:v>1761.027206998115</c:v>
                </c:pt>
                <c:pt idx="78">
                  <c:v>1759.685169971395</c:v>
                </c:pt>
                <c:pt idx="79">
                  <c:v>1758.377161223834</c:v>
                </c:pt>
                <c:pt idx="80">
                  <c:v>1757.040234066002</c:v>
                </c:pt>
                <c:pt idx="81">
                  <c:v>1755.827497399414</c:v>
                </c:pt>
                <c:pt idx="82">
                  <c:v>1758.289120351385</c:v>
                </c:pt>
                <c:pt idx="83">
                  <c:v>1757.001576595311</c:v>
                </c:pt>
                <c:pt idx="84">
                  <c:v>1755.79803128678</c:v>
                </c:pt>
                <c:pt idx="85">
                  <c:v>1758.898339228761</c:v>
                </c:pt>
                <c:pt idx="86">
                  <c:v>1757.648625849326</c:v>
                </c:pt>
                <c:pt idx="87">
                  <c:v>1756.484243010989</c:v>
                </c:pt>
                <c:pt idx="88">
                  <c:v>1755.346393418978</c:v>
                </c:pt>
                <c:pt idx="89">
                  <c:v>1754.178714713116</c:v>
                </c:pt>
                <c:pt idx="90">
                  <c:v>1753.119035261553</c:v>
                </c:pt>
                <c:pt idx="91">
                  <c:v>1752.028586893356</c:v>
                </c:pt>
                <c:pt idx="92">
                  <c:v>1750.983808021458</c:v>
                </c:pt>
                <c:pt idx="93">
                  <c:v>1749.96621136439</c:v>
                </c:pt>
                <c:pt idx="94">
                  <c:v>1748.944105219615</c:v>
                </c:pt>
                <c:pt idx="95">
                  <c:v>1747.995353839118</c:v>
                </c:pt>
                <c:pt idx="96">
                  <c:v>1747.01501758825</c:v>
                </c:pt>
                <c:pt idx="97">
                  <c:v>1746.05494765183</c:v>
                </c:pt>
                <c:pt idx="98">
                  <c:v>1745.114460775339</c:v>
                </c:pt>
                <c:pt idx="99">
                  <c:v>1744.263095120996</c:v>
                </c:pt>
                <c:pt idx="100">
                  <c:v>1743.383988958927</c:v>
                </c:pt>
                <c:pt idx="101">
                  <c:v>1742.473484004851</c:v>
                </c:pt>
                <c:pt idx="102">
                  <c:v>1741.629119641216</c:v>
                </c:pt>
                <c:pt idx="103">
                  <c:v>1740.82507696579</c:v>
                </c:pt>
                <c:pt idx="104">
                  <c:v>1739.965441500708</c:v>
                </c:pt>
                <c:pt idx="105">
                  <c:v>1739.145609426946</c:v>
                </c:pt>
                <c:pt idx="106">
                  <c:v>1738.387799187752</c:v>
                </c:pt>
                <c:pt idx="107">
                  <c:v>1737.593928966562</c:v>
                </c:pt>
                <c:pt idx="108">
                  <c:v>1736.864425587912</c:v>
                </c:pt>
                <c:pt idx="109">
                  <c:v>1736.12579304962</c:v>
                </c:pt>
                <c:pt idx="110">
                  <c:v>1735.355767554598</c:v>
                </c:pt>
                <c:pt idx="111">
                  <c:v>1734.643979729007</c:v>
                </c:pt>
                <c:pt idx="112">
                  <c:v>1733.922946282817</c:v>
                </c:pt>
                <c:pt idx="113">
                  <c:v>1733.236446571589</c:v>
                </c:pt>
                <c:pt idx="114">
                  <c:v>1735.702737005508</c:v>
                </c:pt>
                <c:pt idx="115">
                  <c:v>1735.008877820058</c:v>
                </c:pt>
                <c:pt idx="116">
                  <c:v>1734.330805415696</c:v>
                </c:pt>
                <c:pt idx="117">
                  <c:v>1733.664245702006</c:v>
                </c:pt>
                <c:pt idx="118">
                  <c:v>1732.988177804156</c:v>
                </c:pt>
                <c:pt idx="119">
                  <c:v>1732.323463988622</c:v>
                </c:pt>
                <c:pt idx="120">
                  <c:v>1731.690337779667</c:v>
                </c:pt>
              </c:numCache>
            </c:numRef>
          </c:val>
          <c:smooth val="0"/>
        </c:ser>
        <c:dLbls>
          <c:showLegendKey val="0"/>
          <c:showVal val="0"/>
          <c:showCatName val="0"/>
          <c:showSerName val="0"/>
          <c:showPercent val="0"/>
          <c:showBubbleSize val="0"/>
        </c:dLbls>
        <c:marker val="1"/>
        <c:smooth val="0"/>
        <c:axId val="1829872216"/>
        <c:axId val="1829844376"/>
      </c:lineChart>
      <c:catAx>
        <c:axId val="1829872216"/>
        <c:scaling>
          <c:orientation val="minMax"/>
        </c:scaling>
        <c:delete val="0"/>
        <c:axPos val="b"/>
        <c:numFmt formatCode="General" sourceLinked="1"/>
        <c:majorTickMark val="out"/>
        <c:minorTickMark val="none"/>
        <c:tickLblPos val="nextTo"/>
        <c:txPr>
          <a:bodyPr/>
          <a:lstStyle/>
          <a:p>
            <a:pPr>
              <a:defRPr>
                <a:noFill/>
              </a:defRPr>
            </a:pPr>
            <a:endParaRPr lang="en-US"/>
          </a:p>
        </c:txPr>
        <c:crossAx val="1829844376"/>
        <c:crosses val="autoZero"/>
        <c:auto val="1"/>
        <c:lblAlgn val="ctr"/>
        <c:lblOffset val="100"/>
        <c:tickLblSkip val="30"/>
        <c:tickMarkSkip val="10"/>
        <c:noMultiLvlLbl val="0"/>
      </c:catAx>
      <c:valAx>
        <c:axId val="1829844376"/>
        <c:scaling>
          <c:orientation val="minMax"/>
          <c:max val="2500.0"/>
        </c:scaling>
        <c:delete val="0"/>
        <c:axPos val="l"/>
        <c:numFmt formatCode="General" sourceLinked="1"/>
        <c:majorTickMark val="out"/>
        <c:minorTickMark val="none"/>
        <c:tickLblPos val="nextTo"/>
        <c:txPr>
          <a:bodyPr/>
          <a:lstStyle/>
          <a:p>
            <a:pPr>
              <a:defRPr>
                <a:noFill/>
              </a:defRPr>
            </a:pPr>
            <a:endParaRPr lang="en-US"/>
          </a:p>
        </c:txPr>
        <c:crossAx val="1829872216"/>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1"/>
          <c:order val="0"/>
          <c:tx>
            <c:strRef>
              <c:f>Model!$BP$140</c:f>
              <c:strCache>
                <c:ptCount val="1"/>
                <c:pt idx="0">
                  <c:v>Best</c:v>
                </c:pt>
              </c:strCache>
            </c:strRef>
          </c:tx>
          <c:spPr>
            <a:ln>
              <a:solidFill>
                <a:schemeClr val="bg2"/>
              </a:solidFill>
            </a:ln>
          </c:spPr>
          <c:marker>
            <c:symbol val="none"/>
          </c:marker>
          <c:cat>
            <c:numRef>
              <c:f>Model!$BO$141:$BO$261</c:f>
              <c:numCache>
                <c:formatCode>General</c:formatCode>
                <c:ptCount val="12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numCache>
            </c:numRef>
          </c:cat>
          <c:val>
            <c:numRef>
              <c:f>Model!$BP$141:$BP$261</c:f>
              <c:numCache>
                <c:formatCode>General</c:formatCode>
                <c:ptCount val="121"/>
                <c:pt idx="0">
                  <c:v>1.70295176545043E6</c:v>
                </c:pt>
                <c:pt idx="1">
                  <c:v>17305.83683123251</c:v>
                </c:pt>
                <c:pt idx="2">
                  <c:v>8792.370357543685</c:v>
                </c:pt>
                <c:pt idx="3">
                  <c:v>5954.983791324959</c:v>
                </c:pt>
                <c:pt idx="4">
                  <c:v>4535.932308904858</c:v>
                </c:pt>
                <c:pt idx="5">
                  <c:v>3684.52662389486</c:v>
                </c:pt>
                <c:pt idx="6">
                  <c:v>3467.819873442626</c:v>
                </c:pt>
                <c:pt idx="7">
                  <c:v>3012.260446358659</c:v>
                </c:pt>
                <c:pt idx="8">
                  <c:v>2670.894921158042</c:v>
                </c:pt>
                <c:pt idx="9">
                  <c:v>2405.101905210156</c:v>
                </c:pt>
                <c:pt idx="10">
                  <c:v>2192.716817959273</c:v>
                </c:pt>
                <c:pt idx="11">
                  <c:v>2018.736217042277</c:v>
                </c:pt>
                <c:pt idx="12">
                  <c:v>2049.205810058242</c:v>
                </c:pt>
                <c:pt idx="13">
                  <c:v>1913.209288723095</c:v>
                </c:pt>
                <c:pt idx="14">
                  <c:v>1796.646482725283</c:v>
                </c:pt>
                <c:pt idx="15">
                  <c:v>1695.463642800587</c:v>
                </c:pt>
                <c:pt idx="16">
                  <c:v>1607.227767225563</c:v>
                </c:pt>
                <c:pt idx="17">
                  <c:v>1529.091068203756</c:v>
                </c:pt>
                <c:pt idx="18">
                  <c:v>1576.463043642837</c:v>
                </c:pt>
                <c:pt idx="19">
                  <c:v>1508.295375909992</c:v>
                </c:pt>
                <c:pt idx="20">
                  <c:v>1446.825801307235</c:v>
                </c:pt>
                <c:pt idx="21">
                  <c:v>1391.210471904741</c:v>
                </c:pt>
                <c:pt idx="22">
                  <c:v>1357.736081299324</c:v>
                </c:pt>
                <c:pt idx="23">
                  <c:v>1402.260011421406</c:v>
                </c:pt>
                <c:pt idx="24">
                  <c:v>1355.554854476919</c:v>
                </c:pt>
                <c:pt idx="25">
                  <c:v>1312.686095970961</c:v>
                </c:pt>
                <c:pt idx="26">
                  <c:v>1272.919382188504</c:v>
                </c:pt>
                <c:pt idx="27">
                  <c:v>1236.104968324942</c:v>
                </c:pt>
                <c:pt idx="28">
                  <c:v>1202.08968922763</c:v>
                </c:pt>
                <c:pt idx="29">
                  <c:v>1242.774357196849</c:v>
                </c:pt>
                <c:pt idx="30">
                  <c:v>1210.645341418782</c:v>
                </c:pt>
                <c:pt idx="31">
                  <c:v>1180.584255877114</c:v>
                </c:pt>
                <c:pt idx="32">
                  <c:v>1152.560864750578</c:v>
                </c:pt>
                <c:pt idx="33">
                  <c:v>1126.081794231684</c:v>
                </c:pt>
                <c:pt idx="34">
                  <c:v>1101.16479686766</c:v>
                </c:pt>
                <c:pt idx="35">
                  <c:v>1137.826153905696</c:v>
                </c:pt>
                <c:pt idx="36">
                  <c:v>1113.967375293172</c:v>
                </c:pt>
                <c:pt idx="37">
                  <c:v>1091.463835332647</c:v>
                </c:pt>
                <c:pt idx="38">
                  <c:v>1070.142445789717</c:v>
                </c:pt>
                <c:pt idx="39">
                  <c:v>1049.850371221444</c:v>
                </c:pt>
                <c:pt idx="40">
                  <c:v>1030.637518059752</c:v>
                </c:pt>
                <c:pt idx="41">
                  <c:v>1063.690696216692</c:v>
                </c:pt>
                <c:pt idx="42">
                  <c:v>1045.001668631225</c:v>
                </c:pt>
                <c:pt idx="43">
                  <c:v>1027.18558972945</c:v>
                </c:pt>
                <c:pt idx="44">
                  <c:v>1018.74593033598</c:v>
                </c:pt>
                <c:pt idx="45">
                  <c:v>1002.304995969733</c:v>
                </c:pt>
                <c:pt idx="46">
                  <c:v>1032.29372375533</c:v>
                </c:pt>
                <c:pt idx="47">
                  <c:v>1016.314092030777</c:v>
                </c:pt>
                <c:pt idx="48">
                  <c:v>1000.951379360445</c:v>
                </c:pt>
                <c:pt idx="49">
                  <c:v>986.31499622355</c:v>
                </c:pt>
                <c:pt idx="50">
                  <c:v>972.2655389356387</c:v>
                </c:pt>
                <c:pt idx="51">
                  <c:v>958.6672251844877</c:v>
                </c:pt>
                <c:pt idx="52">
                  <c:v>986.03834193772</c:v>
                </c:pt>
                <c:pt idx="53">
                  <c:v>972.696182351251</c:v>
                </c:pt>
                <c:pt idx="54">
                  <c:v>959.8916425429184</c:v>
                </c:pt>
                <c:pt idx="55">
                  <c:v>947.5541582194792</c:v>
                </c:pt>
                <c:pt idx="56">
                  <c:v>935.6574097647326</c:v>
                </c:pt>
                <c:pt idx="57">
                  <c:v>924.1767056057263</c:v>
                </c:pt>
                <c:pt idx="58">
                  <c:v>949.3079111316129</c:v>
                </c:pt>
                <c:pt idx="59">
                  <c:v>937.9451310082784</c:v>
                </c:pt>
                <c:pt idx="60">
                  <c:v>927.0006681034527</c:v>
                </c:pt>
                <c:pt idx="61">
                  <c:v>916.416005425589</c:v>
                </c:pt>
                <c:pt idx="62">
                  <c:v>906.1166709839031</c:v>
                </c:pt>
                <c:pt idx="63">
                  <c:v>929.579774764818</c:v>
                </c:pt>
                <c:pt idx="64">
                  <c:v>919.4509696083942</c:v>
                </c:pt>
                <c:pt idx="65">
                  <c:v>909.594057608682</c:v>
                </c:pt>
                <c:pt idx="66">
                  <c:v>905.7489090449034</c:v>
                </c:pt>
                <c:pt idx="67">
                  <c:v>896.3930131465447</c:v>
                </c:pt>
                <c:pt idx="68">
                  <c:v>887.3126777748644</c:v>
                </c:pt>
                <c:pt idx="69">
                  <c:v>909.0431040401615</c:v>
                </c:pt>
                <c:pt idx="70">
                  <c:v>917.1316441772154</c:v>
                </c:pt>
                <c:pt idx="71">
                  <c:v>908.1403772117205</c:v>
                </c:pt>
                <c:pt idx="72">
                  <c:v>899.433580760187</c:v>
                </c:pt>
                <c:pt idx="73">
                  <c:v>891.0019009125184</c:v>
                </c:pt>
                <c:pt idx="74">
                  <c:v>882.728247354607</c:v>
                </c:pt>
                <c:pt idx="75">
                  <c:v>902.717721661012</c:v>
                </c:pt>
                <c:pt idx="76">
                  <c:v>894.5405283852255</c:v>
                </c:pt>
                <c:pt idx="77">
                  <c:v>886.5456721707734</c:v>
                </c:pt>
                <c:pt idx="78">
                  <c:v>878.753439676624</c:v>
                </c:pt>
                <c:pt idx="79">
                  <c:v>871.190118069341</c:v>
                </c:pt>
                <c:pt idx="80">
                  <c:v>863.773457468988</c:v>
                </c:pt>
                <c:pt idx="81">
                  <c:v>882.5462688734913</c:v>
                </c:pt>
                <c:pt idx="82">
                  <c:v>875.2429869799157</c:v>
                </c:pt>
                <c:pt idx="83">
                  <c:v>868.0582555205775</c:v>
                </c:pt>
                <c:pt idx="84">
                  <c:v>861.0445130007474</c:v>
                </c:pt>
                <c:pt idx="85">
                  <c:v>854.223722926842</c:v>
                </c:pt>
                <c:pt idx="86">
                  <c:v>872.0161352327377</c:v>
                </c:pt>
                <c:pt idx="87">
                  <c:v>865.1970019269253</c:v>
                </c:pt>
                <c:pt idx="88">
                  <c:v>862.8176525004748</c:v>
                </c:pt>
                <c:pt idx="89">
                  <c:v>856.284153537029</c:v>
                </c:pt>
                <c:pt idx="90">
                  <c:v>849.8688882294491</c:v>
                </c:pt>
                <c:pt idx="91">
                  <c:v>843.620340366503</c:v>
                </c:pt>
                <c:pt idx="92">
                  <c:v>860.3411934096379</c:v>
                </c:pt>
                <c:pt idx="93">
                  <c:v>854.0878242508738</c:v>
                </c:pt>
                <c:pt idx="94">
                  <c:v>847.9688461615544</c:v>
                </c:pt>
                <c:pt idx="95">
                  <c:v>842.003395493552</c:v>
                </c:pt>
                <c:pt idx="96">
                  <c:v>836.163114256679</c:v>
                </c:pt>
                <c:pt idx="97">
                  <c:v>830.4432496226278</c:v>
                </c:pt>
                <c:pt idx="98">
                  <c:v>846.3236075864818</c:v>
                </c:pt>
                <c:pt idx="99">
                  <c:v>840.6166660629177</c:v>
                </c:pt>
                <c:pt idx="100">
                  <c:v>835.0488568005693</c:v>
                </c:pt>
                <c:pt idx="101">
                  <c:v>829.5409640562772</c:v>
                </c:pt>
                <c:pt idx="102">
                  <c:v>824.1323003894614</c:v>
                </c:pt>
                <c:pt idx="103">
                  <c:v>839.2568911075488</c:v>
                </c:pt>
                <c:pt idx="104">
                  <c:v>833.9148382469015</c:v>
                </c:pt>
                <c:pt idx="105">
                  <c:v>828.6290790622151</c:v>
                </c:pt>
                <c:pt idx="106">
                  <c:v>823.441555086411</c:v>
                </c:pt>
                <c:pt idx="107">
                  <c:v>818.374355363187</c:v>
                </c:pt>
                <c:pt idx="108">
                  <c:v>813.3792584047754</c:v>
                </c:pt>
                <c:pt idx="109">
                  <c:v>827.7697131013836</c:v>
                </c:pt>
                <c:pt idx="110">
                  <c:v>826.2506496567991</c:v>
                </c:pt>
                <c:pt idx="111">
                  <c:v>821.3198910821643</c:v>
                </c:pt>
                <c:pt idx="112">
                  <c:v>816.4986085256601</c:v>
                </c:pt>
                <c:pt idx="113">
                  <c:v>811.7619043148254</c:v>
                </c:pt>
                <c:pt idx="114">
                  <c:v>807.0877124862293</c:v>
                </c:pt>
                <c:pt idx="115">
                  <c:v>829.1106435232223</c:v>
                </c:pt>
                <c:pt idx="116">
                  <c:v>824.3877158437225</c:v>
                </c:pt>
                <c:pt idx="117">
                  <c:v>819.7254608694594</c:v>
                </c:pt>
                <c:pt idx="118">
                  <c:v>815.1425031321954</c:v>
                </c:pt>
                <c:pt idx="119">
                  <c:v>810.6560201873979</c:v>
                </c:pt>
                <c:pt idx="120">
                  <c:v>806.214762317614</c:v>
                </c:pt>
              </c:numCache>
            </c:numRef>
          </c:val>
          <c:smooth val="0"/>
        </c:ser>
        <c:dLbls>
          <c:showLegendKey val="0"/>
          <c:showVal val="0"/>
          <c:showCatName val="0"/>
          <c:showSerName val="0"/>
          <c:showPercent val="0"/>
          <c:showBubbleSize val="0"/>
        </c:dLbls>
        <c:marker val="1"/>
        <c:smooth val="0"/>
        <c:axId val="1815321656"/>
        <c:axId val="-2091785064"/>
      </c:lineChart>
      <c:catAx>
        <c:axId val="1815321656"/>
        <c:scaling>
          <c:orientation val="minMax"/>
        </c:scaling>
        <c:delete val="0"/>
        <c:axPos val="b"/>
        <c:numFmt formatCode="General" sourceLinked="1"/>
        <c:majorTickMark val="out"/>
        <c:minorTickMark val="none"/>
        <c:tickLblPos val="nextTo"/>
        <c:txPr>
          <a:bodyPr/>
          <a:lstStyle/>
          <a:p>
            <a:pPr>
              <a:defRPr>
                <a:noFill/>
              </a:defRPr>
            </a:pPr>
            <a:endParaRPr lang="en-US"/>
          </a:p>
        </c:txPr>
        <c:crossAx val="-2091785064"/>
        <c:crosses val="autoZero"/>
        <c:auto val="1"/>
        <c:lblAlgn val="ctr"/>
        <c:lblOffset val="100"/>
        <c:tickLblSkip val="30"/>
        <c:tickMarkSkip val="10"/>
        <c:noMultiLvlLbl val="0"/>
      </c:catAx>
      <c:valAx>
        <c:axId val="-2091785064"/>
        <c:scaling>
          <c:orientation val="minMax"/>
          <c:max val="2500.0"/>
        </c:scaling>
        <c:delete val="0"/>
        <c:axPos val="l"/>
        <c:numFmt formatCode="General" sourceLinked="1"/>
        <c:majorTickMark val="out"/>
        <c:minorTickMark val="none"/>
        <c:tickLblPos val="nextTo"/>
        <c:txPr>
          <a:bodyPr/>
          <a:lstStyle/>
          <a:p>
            <a:pPr>
              <a:defRPr>
                <a:noFill/>
              </a:defRPr>
            </a:pPr>
            <a:endParaRPr lang="en-US"/>
          </a:p>
        </c:txPr>
        <c:crossAx val="1815321656"/>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Model!$DJ$140</c:f>
              <c:strCache>
                <c:ptCount val="1"/>
                <c:pt idx="0">
                  <c:v>Best</c:v>
                </c:pt>
              </c:strCache>
            </c:strRef>
          </c:tx>
          <c:spPr>
            <a:ln>
              <a:solidFill>
                <a:srgbClr val="808080"/>
              </a:solidFill>
            </a:ln>
          </c:spPr>
          <c:marker>
            <c:symbol val="none"/>
          </c:marker>
          <c:cat>
            <c:numRef>
              <c:f>Model!$DI$141:$DI$261</c:f>
              <c:numCache>
                <c:formatCode>General</c:formatCode>
                <c:ptCount val="121"/>
                <c:pt idx="0">
                  <c:v>0.0</c:v>
                </c:pt>
                <c:pt idx="1">
                  <c:v>100.0</c:v>
                </c:pt>
                <c:pt idx="2">
                  <c:v>200.0</c:v>
                </c:pt>
                <c:pt idx="3">
                  <c:v>300.0</c:v>
                </c:pt>
                <c:pt idx="4">
                  <c:v>400.0</c:v>
                </c:pt>
                <c:pt idx="5">
                  <c:v>500.0</c:v>
                </c:pt>
                <c:pt idx="6">
                  <c:v>600.0</c:v>
                </c:pt>
                <c:pt idx="7">
                  <c:v>700.0</c:v>
                </c:pt>
                <c:pt idx="8">
                  <c:v>800.0</c:v>
                </c:pt>
                <c:pt idx="9">
                  <c:v>900.0</c:v>
                </c:pt>
                <c:pt idx="10">
                  <c:v>1000.0</c:v>
                </c:pt>
                <c:pt idx="11">
                  <c:v>1100.0</c:v>
                </c:pt>
                <c:pt idx="12">
                  <c:v>1200.0</c:v>
                </c:pt>
                <c:pt idx="13">
                  <c:v>1300.0</c:v>
                </c:pt>
                <c:pt idx="14">
                  <c:v>1400.0</c:v>
                </c:pt>
                <c:pt idx="15">
                  <c:v>1500.0</c:v>
                </c:pt>
                <c:pt idx="16">
                  <c:v>1600.0</c:v>
                </c:pt>
                <c:pt idx="17">
                  <c:v>1700.0</c:v>
                </c:pt>
                <c:pt idx="18">
                  <c:v>1800.0</c:v>
                </c:pt>
                <c:pt idx="19">
                  <c:v>1900.0</c:v>
                </c:pt>
                <c:pt idx="20">
                  <c:v>2000.0</c:v>
                </c:pt>
                <c:pt idx="21">
                  <c:v>2100.0</c:v>
                </c:pt>
                <c:pt idx="22">
                  <c:v>2200.0</c:v>
                </c:pt>
                <c:pt idx="23">
                  <c:v>2300.0</c:v>
                </c:pt>
                <c:pt idx="24">
                  <c:v>2400.0</c:v>
                </c:pt>
                <c:pt idx="25">
                  <c:v>2500.0</c:v>
                </c:pt>
                <c:pt idx="26">
                  <c:v>2600.0</c:v>
                </c:pt>
                <c:pt idx="27">
                  <c:v>2700.0</c:v>
                </c:pt>
                <c:pt idx="28">
                  <c:v>2800.0</c:v>
                </c:pt>
                <c:pt idx="29">
                  <c:v>2900.0</c:v>
                </c:pt>
                <c:pt idx="30">
                  <c:v>3000.0</c:v>
                </c:pt>
                <c:pt idx="31">
                  <c:v>3100.0</c:v>
                </c:pt>
                <c:pt idx="32">
                  <c:v>3200.0</c:v>
                </c:pt>
                <c:pt idx="33">
                  <c:v>3300.0</c:v>
                </c:pt>
                <c:pt idx="34">
                  <c:v>3400.0</c:v>
                </c:pt>
                <c:pt idx="35">
                  <c:v>3500.0</c:v>
                </c:pt>
                <c:pt idx="36">
                  <c:v>3600.0</c:v>
                </c:pt>
                <c:pt idx="37">
                  <c:v>3700.0</c:v>
                </c:pt>
                <c:pt idx="38">
                  <c:v>3800.0</c:v>
                </c:pt>
                <c:pt idx="39">
                  <c:v>3900.0</c:v>
                </c:pt>
                <c:pt idx="40">
                  <c:v>4000.0</c:v>
                </c:pt>
                <c:pt idx="41">
                  <c:v>4100.0</c:v>
                </c:pt>
                <c:pt idx="42">
                  <c:v>4200.0</c:v>
                </c:pt>
                <c:pt idx="43">
                  <c:v>4300.0</c:v>
                </c:pt>
                <c:pt idx="44">
                  <c:v>4400.0</c:v>
                </c:pt>
                <c:pt idx="45">
                  <c:v>4500.0</c:v>
                </c:pt>
                <c:pt idx="46">
                  <c:v>4600.0</c:v>
                </c:pt>
                <c:pt idx="47">
                  <c:v>4700.0</c:v>
                </c:pt>
                <c:pt idx="48">
                  <c:v>4800.0</c:v>
                </c:pt>
                <c:pt idx="49">
                  <c:v>4900.0</c:v>
                </c:pt>
                <c:pt idx="50">
                  <c:v>5000.0</c:v>
                </c:pt>
                <c:pt idx="51">
                  <c:v>5100.0</c:v>
                </c:pt>
                <c:pt idx="52">
                  <c:v>5200.0</c:v>
                </c:pt>
                <c:pt idx="53">
                  <c:v>5300.0</c:v>
                </c:pt>
                <c:pt idx="54">
                  <c:v>5400.0</c:v>
                </c:pt>
                <c:pt idx="55">
                  <c:v>5500.0</c:v>
                </c:pt>
                <c:pt idx="56">
                  <c:v>5600.0</c:v>
                </c:pt>
                <c:pt idx="57">
                  <c:v>5700.0</c:v>
                </c:pt>
                <c:pt idx="58">
                  <c:v>5800.0</c:v>
                </c:pt>
                <c:pt idx="59">
                  <c:v>5900.0</c:v>
                </c:pt>
                <c:pt idx="60">
                  <c:v>6000.0</c:v>
                </c:pt>
                <c:pt idx="61">
                  <c:v>6100.0</c:v>
                </c:pt>
                <c:pt idx="62">
                  <c:v>6200.0</c:v>
                </c:pt>
                <c:pt idx="63">
                  <c:v>6300.0</c:v>
                </c:pt>
                <c:pt idx="64">
                  <c:v>6400.0</c:v>
                </c:pt>
                <c:pt idx="65">
                  <c:v>6500.0</c:v>
                </c:pt>
                <c:pt idx="66">
                  <c:v>6600.0</c:v>
                </c:pt>
                <c:pt idx="67">
                  <c:v>6700.0</c:v>
                </c:pt>
                <c:pt idx="68">
                  <c:v>6800.0</c:v>
                </c:pt>
                <c:pt idx="69">
                  <c:v>6900.0</c:v>
                </c:pt>
                <c:pt idx="70">
                  <c:v>7000.0</c:v>
                </c:pt>
                <c:pt idx="71">
                  <c:v>7100.0</c:v>
                </c:pt>
                <c:pt idx="72">
                  <c:v>7200.0</c:v>
                </c:pt>
                <c:pt idx="73">
                  <c:v>7300.0</c:v>
                </c:pt>
                <c:pt idx="74">
                  <c:v>7400.0</c:v>
                </c:pt>
                <c:pt idx="75">
                  <c:v>7500.0</c:v>
                </c:pt>
                <c:pt idx="76">
                  <c:v>7600.0</c:v>
                </c:pt>
                <c:pt idx="77">
                  <c:v>7700.0</c:v>
                </c:pt>
                <c:pt idx="78">
                  <c:v>7800.0</c:v>
                </c:pt>
                <c:pt idx="79">
                  <c:v>7900.0</c:v>
                </c:pt>
                <c:pt idx="80">
                  <c:v>8000.0</c:v>
                </c:pt>
                <c:pt idx="81">
                  <c:v>8100.0</c:v>
                </c:pt>
                <c:pt idx="82">
                  <c:v>8200.0</c:v>
                </c:pt>
                <c:pt idx="83">
                  <c:v>8300.0</c:v>
                </c:pt>
                <c:pt idx="84">
                  <c:v>8400.0</c:v>
                </c:pt>
                <c:pt idx="85">
                  <c:v>8500.0</c:v>
                </c:pt>
                <c:pt idx="86">
                  <c:v>8600.0</c:v>
                </c:pt>
                <c:pt idx="87">
                  <c:v>8700.0</c:v>
                </c:pt>
                <c:pt idx="88">
                  <c:v>8800.0</c:v>
                </c:pt>
                <c:pt idx="89">
                  <c:v>8900.0</c:v>
                </c:pt>
                <c:pt idx="90">
                  <c:v>9000.0</c:v>
                </c:pt>
                <c:pt idx="91">
                  <c:v>9100.0</c:v>
                </c:pt>
                <c:pt idx="92">
                  <c:v>9200.0</c:v>
                </c:pt>
                <c:pt idx="93">
                  <c:v>9300.0</c:v>
                </c:pt>
                <c:pt idx="94">
                  <c:v>9400.0</c:v>
                </c:pt>
                <c:pt idx="95">
                  <c:v>9500.0</c:v>
                </c:pt>
                <c:pt idx="96">
                  <c:v>9600.0</c:v>
                </c:pt>
                <c:pt idx="97">
                  <c:v>9700.0</c:v>
                </c:pt>
                <c:pt idx="98">
                  <c:v>9800.0</c:v>
                </c:pt>
                <c:pt idx="99">
                  <c:v>9900.0</c:v>
                </c:pt>
                <c:pt idx="100">
                  <c:v>10000.0</c:v>
                </c:pt>
                <c:pt idx="101">
                  <c:v>10100.0</c:v>
                </c:pt>
                <c:pt idx="102">
                  <c:v>10200.0</c:v>
                </c:pt>
                <c:pt idx="103">
                  <c:v>10300.0</c:v>
                </c:pt>
                <c:pt idx="104">
                  <c:v>10400.0</c:v>
                </c:pt>
                <c:pt idx="105">
                  <c:v>10500.0</c:v>
                </c:pt>
                <c:pt idx="106">
                  <c:v>10600.0</c:v>
                </c:pt>
                <c:pt idx="107">
                  <c:v>10700.0</c:v>
                </c:pt>
                <c:pt idx="108">
                  <c:v>10800.0</c:v>
                </c:pt>
                <c:pt idx="109">
                  <c:v>10900.0</c:v>
                </c:pt>
                <c:pt idx="110">
                  <c:v>11000.0</c:v>
                </c:pt>
                <c:pt idx="111">
                  <c:v>11100.0</c:v>
                </c:pt>
                <c:pt idx="112">
                  <c:v>11200.0</c:v>
                </c:pt>
                <c:pt idx="113">
                  <c:v>11300.0</c:v>
                </c:pt>
                <c:pt idx="114">
                  <c:v>11400.0</c:v>
                </c:pt>
                <c:pt idx="115">
                  <c:v>11500.0</c:v>
                </c:pt>
                <c:pt idx="116">
                  <c:v>11600.0</c:v>
                </c:pt>
                <c:pt idx="117">
                  <c:v>11700.0</c:v>
                </c:pt>
                <c:pt idx="118">
                  <c:v>11800.0</c:v>
                </c:pt>
                <c:pt idx="119">
                  <c:v>11900.0</c:v>
                </c:pt>
                <c:pt idx="120">
                  <c:v>12000.0</c:v>
                </c:pt>
              </c:numCache>
            </c:numRef>
          </c:cat>
          <c:val>
            <c:numRef>
              <c:f>Model!$DJ$141:$DJ$261</c:f>
              <c:numCache>
                <c:formatCode>General</c:formatCode>
                <c:ptCount val="121"/>
                <c:pt idx="0">
                  <c:v>1.70252294975808E6</c:v>
                </c:pt>
                <c:pt idx="1">
                  <c:v>17233.55698463807</c:v>
                </c:pt>
                <c:pt idx="2">
                  <c:v>8721.8247555608</c:v>
                </c:pt>
                <c:pt idx="3">
                  <c:v>5884.85551999644</c:v>
                </c:pt>
                <c:pt idx="4">
                  <c:v>4466.20289781988</c:v>
                </c:pt>
                <c:pt idx="5">
                  <c:v>3614.982071552611</c:v>
                </c:pt>
                <c:pt idx="6">
                  <c:v>3047.815709410336</c:v>
                </c:pt>
                <c:pt idx="7">
                  <c:v>2642.444709104966</c:v>
                </c:pt>
                <c:pt idx="8">
                  <c:v>2338.6411593064</c:v>
                </c:pt>
                <c:pt idx="9">
                  <c:v>2335.82394246906</c:v>
                </c:pt>
                <c:pt idx="10">
                  <c:v>2123.437290490303</c:v>
                </c:pt>
                <c:pt idx="11">
                  <c:v>1949.496857398778</c:v>
                </c:pt>
                <c:pt idx="12">
                  <c:v>1804.719533242473</c:v>
                </c:pt>
                <c:pt idx="13">
                  <c:v>1682.20139581605</c:v>
                </c:pt>
                <c:pt idx="14">
                  <c:v>1577.18629516483</c:v>
                </c:pt>
                <c:pt idx="15">
                  <c:v>1486.046710586076</c:v>
                </c:pt>
                <c:pt idx="16">
                  <c:v>1406.538011857688</c:v>
                </c:pt>
                <c:pt idx="17">
                  <c:v>1336.166288058574</c:v>
                </c:pt>
                <c:pt idx="18">
                  <c:v>1390.442263997745</c:v>
                </c:pt>
                <c:pt idx="19">
                  <c:v>1328.418131508335</c:v>
                </c:pt>
                <c:pt idx="20">
                  <c:v>1272.509476497429</c:v>
                </c:pt>
                <c:pt idx="21">
                  <c:v>1221.91723678165</c:v>
                </c:pt>
                <c:pt idx="22">
                  <c:v>1175.970527732114</c:v>
                </c:pt>
                <c:pt idx="23">
                  <c:v>1133.976103330002</c:v>
                </c:pt>
                <c:pt idx="24">
                  <c:v>1095.559755137042</c:v>
                </c:pt>
                <c:pt idx="25">
                  <c:v>1060.293672248835</c:v>
                </c:pt>
                <c:pt idx="26">
                  <c:v>1027.59362818094</c:v>
                </c:pt>
                <c:pt idx="27">
                  <c:v>1075.211871869435</c:v>
                </c:pt>
                <c:pt idx="28">
                  <c:v>1044.449839549612</c:v>
                </c:pt>
                <c:pt idx="29">
                  <c:v>1015.679112892161</c:v>
                </c:pt>
                <c:pt idx="30">
                  <c:v>988.831310172096</c:v>
                </c:pt>
                <c:pt idx="31">
                  <c:v>963.7098599880301</c:v>
                </c:pt>
                <c:pt idx="32">
                  <c:v>940.278537205026</c:v>
                </c:pt>
                <c:pt idx="33">
                  <c:v>918.1563097530613</c:v>
                </c:pt>
                <c:pt idx="34">
                  <c:v>897.3303136563847</c:v>
                </c:pt>
                <c:pt idx="35">
                  <c:v>877.748983171887</c:v>
                </c:pt>
                <c:pt idx="36">
                  <c:v>917.6250171885104</c:v>
                </c:pt>
                <c:pt idx="37">
                  <c:v>898.5543470676436</c:v>
                </c:pt>
                <c:pt idx="38">
                  <c:v>880.4861711627452</c:v>
                </c:pt>
                <c:pt idx="39">
                  <c:v>863.3005009096032</c:v>
                </c:pt>
                <c:pt idx="40">
                  <c:v>847.0183961547739</c:v>
                </c:pt>
                <c:pt idx="41">
                  <c:v>831.550346324185</c:v>
                </c:pt>
                <c:pt idx="42">
                  <c:v>816.753731566074</c:v>
                </c:pt>
                <c:pt idx="43">
                  <c:v>802.6490267224484</c:v>
                </c:pt>
                <c:pt idx="44">
                  <c:v>789.2248158128248</c:v>
                </c:pt>
                <c:pt idx="45">
                  <c:v>823.088872771344</c:v>
                </c:pt>
                <c:pt idx="46">
                  <c:v>809.7661805652323</c:v>
                </c:pt>
                <c:pt idx="47">
                  <c:v>797.0474053765883</c:v>
                </c:pt>
                <c:pt idx="48">
                  <c:v>784.8219374994237</c:v>
                </c:pt>
                <c:pt idx="49">
                  <c:v>773.1680479615317</c:v>
                </c:pt>
                <c:pt idx="50">
                  <c:v>761.9828406609386</c:v>
                </c:pt>
                <c:pt idx="51">
                  <c:v>751.1639360846993</c:v>
                </c:pt>
                <c:pt idx="52">
                  <c:v>740.758719592369</c:v>
                </c:pt>
                <c:pt idx="53">
                  <c:v>730.749145096102</c:v>
                </c:pt>
                <c:pt idx="54">
                  <c:v>760.087469875416</c:v>
                </c:pt>
                <c:pt idx="55">
                  <c:v>750.1219476358448</c:v>
                </c:pt>
                <c:pt idx="56">
                  <c:v>740.5129184051403</c:v>
                </c:pt>
                <c:pt idx="57">
                  <c:v>731.240586269945</c:v>
                </c:pt>
                <c:pt idx="58">
                  <c:v>722.2574530458553</c:v>
                </c:pt>
                <c:pt idx="59">
                  <c:v>713.576691578697</c:v>
                </c:pt>
                <c:pt idx="60">
                  <c:v>705.219454910813</c:v>
                </c:pt>
                <c:pt idx="61">
                  <c:v>697.1340551699214</c:v>
                </c:pt>
                <c:pt idx="62">
                  <c:v>689.2613418389918</c:v>
                </c:pt>
                <c:pt idx="63">
                  <c:v>715.0670139237544</c:v>
                </c:pt>
                <c:pt idx="64">
                  <c:v>707.206846686141</c:v>
                </c:pt>
                <c:pt idx="65">
                  <c:v>699.5608776490117</c:v>
                </c:pt>
                <c:pt idx="66">
                  <c:v>697.8486402057993</c:v>
                </c:pt>
                <c:pt idx="67">
                  <c:v>690.570974401089</c:v>
                </c:pt>
                <c:pt idx="68">
                  <c:v>683.5051148728894</c:v>
                </c:pt>
                <c:pt idx="69">
                  <c:v>676.698971279288</c:v>
                </c:pt>
                <c:pt idx="70">
                  <c:v>670.0353435651585</c:v>
                </c:pt>
                <c:pt idx="71">
                  <c:v>663.5573657471074</c:v>
                </c:pt>
                <c:pt idx="72">
                  <c:v>686.4939628778646</c:v>
                </c:pt>
                <c:pt idx="73">
                  <c:v>680.0205367418575</c:v>
                </c:pt>
                <c:pt idx="74">
                  <c:v>673.670158224853</c:v>
                </c:pt>
                <c:pt idx="75">
                  <c:v>667.4908887454914</c:v>
                </c:pt>
                <c:pt idx="76">
                  <c:v>661.4973737185636</c:v>
                </c:pt>
                <c:pt idx="77">
                  <c:v>655.6370367000134</c:v>
                </c:pt>
                <c:pt idx="78">
                  <c:v>649.9249275946734</c:v>
                </c:pt>
                <c:pt idx="79">
                  <c:v>644.3810351274184</c:v>
                </c:pt>
                <c:pt idx="80">
                  <c:v>638.9413304067811</c:v>
                </c:pt>
                <c:pt idx="81">
                  <c:v>659.6339683918402</c:v>
                </c:pt>
                <c:pt idx="82">
                  <c:v>654.1979591055291</c:v>
                </c:pt>
                <c:pt idx="83">
                  <c:v>648.847293073938</c:v>
                </c:pt>
                <c:pt idx="84">
                  <c:v>643.6259118622279</c:v>
                </c:pt>
                <c:pt idx="85">
                  <c:v>638.5477687426609</c:v>
                </c:pt>
                <c:pt idx="86">
                  <c:v>633.5877945328505</c:v>
                </c:pt>
                <c:pt idx="87">
                  <c:v>628.7217857599465</c:v>
                </c:pt>
                <c:pt idx="88">
                  <c:v>623.9861262251624</c:v>
                </c:pt>
                <c:pt idx="89">
                  <c:v>619.3569561181264</c:v>
                </c:pt>
                <c:pt idx="90">
                  <c:v>638.178393936485</c:v>
                </c:pt>
                <c:pt idx="91">
                  <c:v>633.4949362745338</c:v>
                </c:pt>
                <c:pt idx="92">
                  <c:v>628.8924500374851</c:v>
                </c:pt>
                <c:pt idx="93">
                  <c:v>624.3909319864392</c:v>
                </c:pt>
                <c:pt idx="94">
                  <c:v>619.9835021406635</c:v>
                </c:pt>
                <c:pt idx="95">
                  <c:v>615.690373186611</c:v>
                </c:pt>
                <c:pt idx="96">
                  <c:v>611.4851624106977</c:v>
                </c:pt>
                <c:pt idx="97">
                  <c:v>607.3669268262194</c:v>
                </c:pt>
                <c:pt idx="98">
                  <c:v>603.3504151864129</c:v>
                </c:pt>
                <c:pt idx="99">
                  <c:v>620.6415986692362</c:v>
                </c:pt>
                <c:pt idx="100">
                  <c:v>616.5727329437956</c:v>
                </c:pt>
                <c:pt idx="101">
                  <c:v>612.5496878977199</c:v>
                </c:pt>
                <c:pt idx="102">
                  <c:v>608.593510454138</c:v>
                </c:pt>
                <c:pt idx="103">
                  <c:v>604.7261100739054</c:v>
                </c:pt>
                <c:pt idx="104">
                  <c:v>600.9681791206168</c:v>
                </c:pt>
                <c:pt idx="105">
                  <c:v>597.2456132859774</c:v>
                </c:pt>
                <c:pt idx="106">
                  <c:v>593.5944160594378</c:v>
                </c:pt>
                <c:pt idx="107">
                  <c:v>590.0280209439194</c:v>
                </c:pt>
                <c:pt idx="108">
                  <c:v>605.9840574886084</c:v>
                </c:pt>
                <c:pt idx="109">
                  <c:v>602.3517835893191</c:v>
                </c:pt>
                <c:pt idx="110">
                  <c:v>598.836518014488</c:v>
                </c:pt>
                <c:pt idx="111">
                  <c:v>595.3357500259829</c:v>
                </c:pt>
                <c:pt idx="112">
                  <c:v>591.9131993178616</c:v>
                </c:pt>
                <c:pt idx="113">
                  <c:v>588.550814037894</c:v>
                </c:pt>
                <c:pt idx="114">
                  <c:v>585.2323435927389</c:v>
                </c:pt>
                <c:pt idx="115">
                  <c:v>585.010973945122</c:v>
                </c:pt>
                <c:pt idx="116">
                  <c:v>581.7950488480216</c:v>
                </c:pt>
                <c:pt idx="117">
                  <c:v>596.594065249067</c:v>
                </c:pt>
                <c:pt idx="118">
                  <c:v>593.3199737748396</c:v>
                </c:pt>
                <c:pt idx="119">
                  <c:v>590.1154676649583</c:v>
                </c:pt>
                <c:pt idx="120">
                  <c:v>586.9396699398524</c:v>
                </c:pt>
              </c:numCache>
            </c:numRef>
          </c:val>
          <c:smooth val="0"/>
        </c:ser>
        <c:dLbls>
          <c:showLegendKey val="0"/>
          <c:showVal val="0"/>
          <c:showCatName val="0"/>
          <c:showSerName val="0"/>
          <c:showPercent val="0"/>
          <c:showBubbleSize val="0"/>
        </c:dLbls>
        <c:marker val="1"/>
        <c:smooth val="0"/>
        <c:axId val="1829966200"/>
        <c:axId val="1829969240"/>
      </c:lineChart>
      <c:catAx>
        <c:axId val="1829966200"/>
        <c:scaling>
          <c:orientation val="minMax"/>
        </c:scaling>
        <c:delete val="0"/>
        <c:axPos val="b"/>
        <c:numFmt formatCode="General" sourceLinked="1"/>
        <c:majorTickMark val="out"/>
        <c:minorTickMark val="none"/>
        <c:tickLblPos val="nextTo"/>
        <c:txPr>
          <a:bodyPr/>
          <a:lstStyle/>
          <a:p>
            <a:pPr>
              <a:defRPr>
                <a:noFill/>
              </a:defRPr>
            </a:pPr>
            <a:endParaRPr lang="en-US"/>
          </a:p>
        </c:txPr>
        <c:crossAx val="1829969240"/>
        <c:crosses val="autoZero"/>
        <c:auto val="1"/>
        <c:lblAlgn val="ctr"/>
        <c:lblOffset val="100"/>
        <c:tickLblSkip val="30"/>
        <c:tickMarkSkip val="10"/>
        <c:noMultiLvlLbl val="0"/>
      </c:catAx>
      <c:valAx>
        <c:axId val="1829969240"/>
        <c:scaling>
          <c:orientation val="minMax"/>
          <c:max val="2500.0"/>
        </c:scaling>
        <c:delete val="0"/>
        <c:axPos val="l"/>
        <c:numFmt formatCode="General" sourceLinked="1"/>
        <c:majorTickMark val="out"/>
        <c:minorTickMark val="none"/>
        <c:tickLblPos val="nextTo"/>
        <c:txPr>
          <a:bodyPr/>
          <a:lstStyle/>
          <a:p>
            <a:pPr>
              <a:defRPr>
                <a:noFill/>
              </a:defRPr>
            </a:pPr>
            <a:endParaRPr lang="en-US"/>
          </a:p>
        </c:txPr>
        <c:crossAx val="1829966200"/>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'Casting Factors'!$S$35</c:f>
              <c:strCache>
                <c:ptCount val="1"/>
                <c:pt idx="0">
                  <c:v>Production + Non-destructive Testing</c:v>
                </c:pt>
              </c:strCache>
            </c:strRef>
          </c:tx>
          <c:spPr>
            <a:solidFill>
              <a:schemeClr val="accent1"/>
            </a:solidFill>
            <a:ln>
              <a:noFill/>
            </a:ln>
            <a:effectLst/>
          </c:spPr>
          <c:invertIfNegative val="0"/>
          <c:cat>
            <c:strRef>
              <c:f>'Casting Factors'!$R$36:$R$39</c:f>
              <c:strCache>
                <c:ptCount val="4"/>
                <c:pt idx="0">
                  <c:v>CF = 1</c:v>
                </c:pt>
                <c:pt idx="1">
                  <c:v>CF = 1.25</c:v>
                </c:pt>
                <c:pt idx="2">
                  <c:v>CF = 1.5</c:v>
                </c:pt>
                <c:pt idx="3">
                  <c:v>CF = 2</c:v>
                </c:pt>
              </c:strCache>
            </c:strRef>
          </c:cat>
          <c:val>
            <c:numRef>
              <c:f>'Casting Factors'!$S$36:$S$39</c:f>
              <c:numCache>
                <c:formatCode>General</c:formatCode>
                <c:ptCount val="4"/>
                <c:pt idx="0">
                  <c:v>1000.0</c:v>
                </c:pt>
                <c:pt idx="1">
                  <c:v>1100.0</c:v>
                </c:pt>
                <c:pt idx="2">
                  <c:v>1100.0</c:v>
                </c:pt>
                <c:pt idx="3">
                  <c:v>1300.0</c:v>
                </c:pt>
              </c:numCache>
            </c:numRef>
          </c:val>
        </c:ser>
        <c:ser>
          <c:idx val="1"/>
          <c:order val="1"/>
          <c:tx>
            <c:strRef>
              <c:f>'Casting Factors'!$T$35</c:f>
              <c:strCache>
                <c:ptCount val="1"/>
                <c:pt idx="0">
                  <c:v>Additional Fuel</c:v>
                </c:pt>
              </c:strCache>
            </c:strRef>
          </c:tx>
          <c:spPr>
            <a:solidFill>
              <a:schemeClr val="accent2"/>
            </a:solidFill>
            <a:ln>
              <a:noFill/>
            </a:ln>
            <a:effectLst/>
          </c:spPr>
          <c:invertIfNegative val="0"/>
          <c:errBars>
            <c:errBarType val="both"/>
            <c:errValType val="cust"/>
            <c:noEndCap val="0"/>
            <c:plus>
              <c:numRef>
                <c:f>'Casting Factors'!$U$42:$U$45</c:f>
                <c:numCache>
                  <c:formatCode>General</c:formatCode>
                  <c:ptCount val="4"/>
                  <c:pt idx="0">
                    <c:v>200.0</c:v>
                  </c:pt>
                  <c:pt idx="1">
                    <c:v>296.0</c:v>
                  </c:pt>
                  <c:pt idx="2">
                    <c:v>380.0</c:v>
                  </c:pt>
                  <c:pt idx="3">
                    <c:v>570.0</c:v>
                  </c:pt>
                </c:numCache>
              </c:numRef>
            </c:plus>
            <c:minus>
              <c:numRef>
                <c:f>'Casting Factors'!$T$42:$T$45</c:f>
                <c:numCache>
                  <c:formatCode>General</c:formatCode>
                  <c:ptCount val="4"/>
                  <c:pt idx="0">
                    <c:v>270.0</c:v>
                  </c:pt>
                  <c:pt idx="1">
                    <c:v>402.0</c:v>
                  </c:pt>
                  <c:pt idx="2">
                    <c:v>463.0</c:v>
                  </c:pt>
                  <c:pt idx="3">
                    <c:v>764.0</c:v>
                  </c:pt>
                </c:numCache>
              </c:numRef>
            </c:minus>
            <c:spPr>
              <a:noFill/>
              <a:ln w="9525" cap="flat" cmpd="sng" algn="ctr">
                <a:solidFill>
                  <a:schemeClr val="tx1">
                    <a:lumMod val="65000"/>
                    <a:lumOff val="35000"/>
                  </a:schemeClr>
                </a:solidFill>
                <a:round/>
              </a:ln>
              <a:effectLst/>
            </c:spPr>
          </c:errBars>
          <c:cat>
            <c:strRef>
              <c:f>'Casting Factors'!$R$36:$R$39</c:f>
              <c:strCache>
                <c:ptCount val="4"/>
                <c:pt idx="0">
                  <c:v>CF = 1</c:v>
                </c:pt>
                <c:pt idx="1">
                  <c:v>CF = 1.25</c:v>
                </c:pt>
                <c:pt idx="2">
                  <c:v>CF = 1.5</c:v>
                </c:pt>
                <c:pt idx="3">
                  <c:v>CF = 2</c:v>
                </c:pt>
              </c:strCache>
            </c:strRef>
          </c:cat>
          <c:val>
            <c:numRef>
              <c:f>'Casting Factors'!$T$36:$T$39</c:f>
              <c:numCache>
                <c:formatCode>General</c:formatCode>
                <c:ptCount val="4"/>
                <c:pt idx="0">
                  <c:v>0.0</c:v>
                </c:pt>
                <c:pt idx="1">
                  <c:v>74.0</c:v>
                </c:pt>
                <c:pt idx="2">
                  <c:v>150.0</c:v>
                </c:pt>
                <c:pt idx="3">
                  <c:v>300.0</c:v>
                </c:pt>
              </c:numCache>
            </c:numRef>
          </c:val>
        </c:ser>
        <c:dLbls>
          <c:showLegendKey val="0"/>
          <c:showVal val="0"/>
          <c:showCatName val="0"/>
          <c:showSerName val="0"/>
          <c:showPercent val="0"/>
          <c:showBubbleSize val="0"/>
        </c:dLbls>
        <c:gapWidth val="150"/>
        <c:overlap val="100"/>
        <c:axId val="-2131892328"/>
        <c:axId val="-2093963384"/>
      </c:barChart>
      <c:catAx>
        <c:axId val="-2131892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3963384"/>
        <c:crosses val="autoZero"/>
        <c:auto val="1"/>
        <c:lblAlgn val="ctr"/>
        <c:lblOffset val="100"/>
        <c:noMultiLvlLbl val="0"/>
      </c:catAx>
      <c:valAx>
        <c:axId val="-20939633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Engine</a:t>
                </a:r>
                <a:r>
                  <a:rPr lang="en-US" sz="1800" baseline="0" dirty="0" smtClean="0"/>
                  <a:t> Bracket Unit Cost (Annual Production Volume = 10,000 brackets)</a:t>
                </a:r>
                <a:endParaRPr lang="en-US" sz="1800" dirty="0"/>
              </a:p>
            </c:rich>
          </c:tx>
          <c:layout/>
          <c:overlay val="0"/>
          <c:spPr>
            <a:noFill/>
            <a:ln>
              <a:noFill/>
            </a:ln>
            <a:effectLst/>
          </c:sp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31892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47259832359"/>
          <c:y val="0.0847512132917347"/>
          <c:w val="0.817661040582318"/>
          <c:h val="0.764610894148189"/>
        </c:manualLayout>
      </c:layout>
      <c:scatterChart>
        <c:scatterStyle val="lineMarker"/>
        <c:varyColors val="0"/>
        <c:ser>
          <c:idx val="0"/>
          <c:order val="0"/>
          <c:tx>
            <c:v>Best</c:v>
          </c:tx>
          <c:spPr>
            <a:ln w="25400" cap="rnd">
              <a:noFill/>
              <a:round/>
            </a:ln>
            <a:effectLst/>
          </c:spPr>
          <c:marker>
            <c:symbol val="circle"/>
            <c:size val="5"/>
            <c:spPr>
              <a:solidFill>
                <a:schemeClr val="accent1"/>
              </a:solidFill>
              <a:ln w="9525">
                <a:solidFill>
                  <a:schemeClr val="accent1"/>
                </a:solidFill>
              </a:ln>
              <a:effectLst/>
            </c:spPr>
          </c:marker>
          <c:xVal>
            <c:numRef>
              <c:f>Model!$CE$141:$CE$440</c:f>
              <c:numCache>
                <c:formatCode>General</c:formatCode>
                <c:ptCount val="3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numCache>
            </c:numRef>
          </c:xVal>
          <c:yVal>
            <c:numRef>
              <c:f>Model!$CF$141:$CF$440</c:f>
              <c:numCache>
                <c:formatCode>General</c:formatCode>
                <c:ptCount val="300"/>
                <c:pt idx="0">
                  <c:v>21431.9896380165</c:v>
                </c:pt>
                <c:pt idx="1">
                  <c:v>10697.92232817345</c:v>
                </c:pt>
                <c:pt idx="2">
                  <c:v>7135.22994453351</c:v>
                </c:pt>
                <c:pt idx="3">
                  <c:v>5351.674102444795</c:v>
                </c:pt>
                <c:pt idx="4">
                  <c:v>4263.706792157833</c:v>
                </c:pt>
                <c:pt idx="5">
                  <c:v>3562.024838874044</c:v>
                </c:pt>
                <c:pt idx="6">
                  <c:v>3052.90412488902</c:v>
                </c:pt>
                <c:pt idx="7">
                  <c:v>2668.091257724754</c:v>
                </c:pt>
                <c:pt idx="8">
                  <c:v>2377.518686308772</c:v>
                </c:pt>
                <c:pt idx="9">
                  <c:v>2135.20211660785</c:v>
                </c:pt>
                <c:pt idx="10">
                  <c:v>1938.001695949226</c:v>
                </c:pt>
                <c:pt idx="11">
                  <c:v>1780.987562979123</c:v>
                </c:pt>
                <c:pt idx="12">
                  <c:v>1644.191115201005</c:v>
                </c:pt>
                <c:pt idx="13">
                  <c:v>1524.739801963068</c:v>
                </c:pt>
                <c:pt idx="14">
                  <c:v>1419.601650322937</c:v>
                </c:pt>
                <c:pt idx="15">
                  <c:v>1330.781429582356</c:v>
                </c:pt>
                <c:pt idx="16">
                  <c:v>1250.964044443819</c:v>
                </c:pt>
                <c:pt idx="17">
                  <c:v>1181.42660422831</c:v>
                </c:pt>
                <c:pt idx="18">
                  <c:v>1123.374733709879</c:v>
                </c:pt>
                <c:pt idx="19">
                  <c:v>1069.777318942606</c:v>
                </c:pt>
                <c:pt idx="20">
                  <c:v>1020.397511391561</c:v>
                </c:pt>
                <c:pt idx="21">
                  <c:v>972.9478280109707</c:v>
                </c:pt>
                <c:pt idx="22">
                  <c:v>929.2903487632878</c:v>
                </c:pt>
                <c:pt idx="23">
                  <c:v>893.8885817559012</c:v>
                </c:pt>
                <c:pt idx="24">
                  <c:v>854.8337671828322</c:v>
                </c:pt>
                <c:pt idx="25">
                  <c:v>820.9437334023775</c:v>
                </c:pt>
                <c:pt idx="26">
                  <c:v>790.5192660134322</c:v>
                </c:pt>
                <c:pt idx="27">
                  <c:v>762.435224069591</c:v>
                </c:pt>
                <c:pt idx="28">
                  <c:v>735.27186752644</c:v>
                </c:pt>
                <c:pt idx="29">
                  <c:v>714.1864522042797</c:v>
                </c:pt>
                <c:pt idx="30">
                  <c:v>689.4994999230021</c:v>
                </c:pt>
                <c:pt idx="31">
                  <c:v>667.0575600667273</c:v>
                </c:pt>
                <c:pt idx="32">
                  <c:v>646.8280313950336</c:v>
                </c:pt>
                <c:pt idx="33">
                  <c:v>626.2500845093445</c:v>
                </c:pt>
                <c:pt idx="34">
                  <c:v>607.5591027578225</c:v>
                </c:pt>
                <c:pt idx="35">
                  <c:v>590.7133021141547</c:v>
                </c:pt>
                <c:pt idx="36">
                  <c:v>576.0993536293967</c:v>
                </c:pt>
                <c:pt idx="37">
                  <c:v>560.936260708265</c:v>
                </c:pt>
                <c:pt idx="38">
                  <c:v>547.9860482469895</c:v>
                </c:pt>
                <c:pt idx="39">
                  <c:v>535.1748671818493</c:v>
                </c:pt>
                <c:pt idx="40">
                  <c:v>521.321788461056</c:v>
                </c:pt>
                <c:pt idx="41">
                  <c:v>510.3290162971925</c:v>
                </c:pt>
                <c:pt idx="42">
                  <c:v>497.6344157869937</c:v>
                </c:pt>
                <c:pt idx="43">
                  <c:v>485.1031151923141</c:v>
                </c:pt>
                <c:pt idx="44">
                  <c:v>474.323010838008</c:v>
                </c:pt>
                <c:pt idx="45">
                  <c:v>464.10220824557</c:v>
                </c:pt>
                <c:pt idx="46">
                  <c:v>453.6720736494351</c:v>
                </c:pt>
                <c:pt idx="47">
                  <c:v>444.2160507014696</c:v>
                </c:pt>
                <c:pt idx="48">
                  <c:v>436.8005112358458</c:v>
                </c:pt>
                <c:pt idx="49">
                  <c:v>426.9168384427052</c:v>
                </c:pt>
                <c:pt idx="50">
                  <c:v>418.5000956277452</c:v>
                </c:pt>
                <c:pt idx="51">
                  <c:v>410.6021401277523</c:v>
                </c:pt>
                <c:pt idx="52">
                  <c:v>401.751250903485</c:v>
                </c:pt>
                <c:pt idx="53">
                  <c:v>393.8184107677268</c:v>
                </c:pt>
                <c:pt idx="54">
                  <c:v>387.5725394023656</c:v>
                </c:pt>
                <c:pt idx="55">
                  <c:v>380.1852776670949</c:v>
                </c:pt>
                <c:pt idx="56">
                  <c:v>373.9523019328203</c:v>
                </c:pt>
                <c:pt idx="57">
                  <c:v>0.382596579348956</c:v>
                </c:pt>
                <c:pt idx="58">
                  <c:v>0.316018635976661</c:v>
                </c:pt>
                <c:pt idx="59">
                  <c:v>0.85083341708264</c:v>
                </c:pt>
                <c:pt idx="60">
                  <c:v>1.71618903680792</c:v>
                </c:pt>
                <c:pt idx="61">
                  <c:v>0.762974239098867</c:v>
                </c:pt>
                <c:pt idx="62">
                  <c:v>0.742658995634429</c:v>
                </c:pt>
                <c:pt idx="63">
                  <c:v>0.346728150035233</c:v>
                </c:pt>
                <c:pt idx="64">
                  <c:v>-0.0353284690093005</c:v>
                </c:pt>
                <c:pt idx="65">
                  <c:v>-0.533244054096599</c:v>
                </c:pt>
                <c:pt idx="66">
                  <c:v>0.751262679941078</c:v>
                </c:pt>
                <c:pt idx="67">
                  <c:v>0.68807496288855</c:v>
                </c:pt>
                <c:pt idx="68">
                  <c:v>0.694193870466961</c:v>
                </c:pt>
                <c:pt idx="69">
                  <c:v>0.376374642745418</c:v>
                </c:pt>
                <c:pt idx="70">
                  <c:v>-0.0250851427877024</c:v>
                </c:pt>
                <c:pt idx="71">
                  <c:v>-0.438247076779476</c:v>
                </c:pt>
                <c:pt idx="72">
                  <c:v>-0.112015301726615</c:v>
                </c:pt>
                <c:pt idx="73">
                  <c:v>-0.470358650628782</c:v>
                </c:pt>
                <c:pt idx="74">
                  <c:v>-0.453239430720714</c:v>
                </c:pt>
                <c:pt idx="75">
                  <c:v>-0.0729183475128821</c:v>
                </c:pt>
                <c:pt idx="76">
                  <c:v>-0.0298227335794081</c:v>
                </c:pt>
                <c:pt idx="77">
                  <c:v>0.292337226461882</c:v>
                </c:pt>
                <c:pt idx="78">
                  <c:v>0.988189817333023</c:v>
                </c:pt>
                <c:pt idx="79">
                  <c:v>0.944120630247426</c:v>
                </c:pt>
                <c:pt idx="80">
                  <c:v>0.584988539685583</c:v>
                </c:pt>
                <c:pt idx="81">
                  <c:v>0.919917728118321</c:v>
                </c:pt>
                <c:pt idx="82">
                  <c:v>-0.043388001916469</c:v>
                </c:pt>
                <c:pt idx="83">
                  <c:v>-0.0671613397148576</c:v>
                </c:pt>
                <c:pt idx="84">
                  <c:v>0.524120349761574</c:v>
                </c:pt>
                <c:pt idx="85">
                  <c:v>0.246204153809799</c:v>
                </c:pt>
                <c:pt idx="86">
                  <c:v>0.237727429846814</c:v>
                </c:pt>
                <c:pt idx="87">
                  <c:v>0.904419057904988</c:v>
                </c:pt>
                <c:pt idx="88">
                  <c:v>0.285798264355208</c:v>
                </c:pt>
                <c:pt idx="89">
                  <c:v>-0.0481855429175084</c:v>
                </c:pt>
                <c:pt idx="90">
                  <c:v>-0.0519583688849252</c:v>
                </c:pt>
                <c:pt idx="91">
                  <c:v>-0.0966772082000489</c:v>
                </c:pt>
                <c:pt idx="92">
                  <c:v>-0.36551566993603</c:v>
                </c:pt>
                <c:pt idx="93">
                  <c:v>-0.095645743282148</c:v>
                </c:pt>
                <c:pt idx="94">
                  <c:v>-0.0412232576582028</c:v>
                </c:pt>
                <c:pt idx="95">
                  <c:v>-0.0777261620537502</c:v>
                </c:pt>
                <c:pt idx="96">
                  <c:v>0.261233492922656</c:v>
                </c:pt>
                <c:pt idx="97">
                  <c:v>0.754181545182632</c:v>
                </c:pt>
                <c:pt idx="98">
                  <c:v>0.467412041704392</c:v>
                </c:pt>
                <c:pt idx="99">
                  <c:v>0.736130946845492</c:v>
                </c:pt>
                <c:pt idx="100">
                  <c:v>0.514472923178005</c:v>
                </c:pt>
                <c:pt idx="101">
                  <c:v>-0.0582336277529976</c:v>
                </c:pt>
                <c:pt idx="102">
                  <c:v>0.225448663083625</c:v>
                </c:pt>
                <c:pt idx="103">
                  <c:v>0.209490768739215</c:v>
                </c:pt>
                <c:pt idx="104">
                  <c:v>0.179410408179365</c:v>
                </c:pt>
                <c:pt idx="105">
                  <c:v>0.471814033439273</c:v>
                </c:pt>
                <c:pt idx="106">
                  <c:v>0.485623974214605</c:v>
                </c:pt>
                <c:pt idx="107">
                  <c:v>0.211117804746095</c:v>
                </c:pt>
                <c:pt idx="108">
                  <c:v>0.236980914169749</c:v>
                </c:pt>
                <c:pt idx="109">
                  <c:v>0.191624920591039</c:v>
                </c:pt>
                <c:pt idx="110">
                  <c:v>-0.0453637523223733</c:v>
                </c:pt>
                <c:pt idx="111">
                  <c:v>-0.0730099734468013</c:v>
                </c:pt>
                <c:pt idx="112">
                  <c:v>-0.0418565692035599</c:v>
                </c:pt>
                <c:pt idx="113">
                  <c:v>-0.288219846053607</c:v>
                </c:pt>
                <c:pt idx="114">
                  <c:v>0.192961753063059</c:v>
                </c:pt>
                <c:pt idx="115">
                  <c:v>184.2496777248852</c:v>
                </c:pt>
                <c:pt idx="116">
                  <c:v>182.6576117631188</c:v>
                </c:pt>
                <c:pt idx="117">
                  <c:v>181.3747328337098</c:v>
                </c:pt>
                <c:pt idx="118">
                  <c:v>179.6398643255867</c:v>
                </c:pt>
                <c:pt idx="119">
                  <c:v>177.913416484178</c:v>
                </c:pt>
                <c:pt idx="120">
                  <c:v>176.6495023286912</c:v>
                </c:pt>
                <c:pt idx="121">
                  <c:v>175.1882181646454</c:v>
                </c:pt>
                <c:pt idx="122">
                  <c:v>173.3007405659036</c:v>
                </c:pt>
                <c:pt idx="123">
                  <c:v>172.379043417034</c:v>
                </c:pt>
                <c:pt idx="124">
                  <c:v>170.7959163749642</c:v>
                </c:pt>
                <c:pt idx="125">
                  <c:v>169.217160926511</c:v>
                </c:pt>
                <c:pt idx="126">
                  <c:v>168.3365779933984</c:v>
                </c:pt>
                <c:pt idx="127">
                  <c:v>167.2128834771337</c:v>
                </c:pt>
                <c:pt idx="128">
                  <c:v>165.2684605244059</c:v>
                </c:pt>
                <c:pt idx="129">
                  <c:v>164.1863235626412</c:v>
                </c:pt>
                <c:pt idx="130">
                  <c:v>162.5458736602774</c:v>
                </c:pt>
                <c:pt idx="131">
                  <c:v>161.3114740559053</c:v>
                </c:pt>
                <c:pt idx="132">
                  <c:v>160.294172855227</c:v>
                </c:pt>
                <c:pt idx="133">
                  <c:v>159.4997210155726</c:v>
                </c:pt>
                <c:pt idx="134">
                  <c:v>158.0978383723825</c:v>
                </c:pt>
                <c:pt idx="135">
                  <c:v>157.3730424979813</c:v>
                </c:pt>
                <c:pt idx="136">
                  <c:v>156.0226648694842</c:v>
                </c:pt>
                <c:pt idx="137">
                  <c:v>154.5026251937712</c:v>
                </c:pt>
                <c:pt idx="138">
                  <c:v>153.7777344397075</c:v>
                </c:pt>
                <c:pt idx="139">
                  <c:v>152.8636687193166</c:v>
                </c:pt>
                <c:pt idx="140">
                  <c:v>151.3868343591525</c:v>
                </c:pt>
                <c:pt idx="141">
                  <c:v>150.3114229798828</c:v>
                </c:pt>
                <c:pt idx="142">
                  <c:v>149.2971296983952</c:v>
                </c:pt>
                <c:pt idx="143">
                  <c:v>148.0685943200562</c:v>
                </c:pt>
                <c:pt idx="144">
                  <c:v>147.2568151305613</c:v>
                </c:pt>
                <c:pt idx="145">
                  <c:v>146.5920239878815</c:v>
                </c:pt>
                <c:pt idx="146">
                  <c:v>145.3873955949904</c:v>
                </c:pt>
                <c:pt idx="147">
                  <c:v>144.3941140150211</c:v>
                </c:pt>
                <c:pt idx="148">
                  <c:v>143.0881313149251</c:v>
                </c:pt>
                <c:pt idx="149">
                  <c:v>141.9608076770543</c:v>
                </c:pt>
                <c:pt idx="150">
                  <c:v>141.1808702443887</c:v>
                </c:pt>
                <c:pt idx="151">
                  <c:v>140.437206610898</c:v>
                </c:pt>
                <c:pt idx="152">
                  <c:v>139.4961431554047</c:v>
                </c:pt>
                <c:pt idx="153">
                  <c:v>138.7835346661813</c:v>
                </c:pt>
                <c:pt idx="154">
                  <c:v>137.8699200218847</c:v>
                </c:pt>
                <c:pt idx="155">
                  <c:v>136.8362880185262</c:v>
                </c:pt>
                <c:pt idx="156">
                  <c:v>135.9937235025465</c:v>
                </c:pt>
                <c:pt idx="157">
                  <c:v>135.4134419301624</c:v>
                </c:pt>
                <c:pt idx="158">
                  <c:v>134.4282366257621</c:v>
                </c:pt>
                <c:pt idx="159">
                  <c:v>133.5823727746225</c:v>
                </c:pt>
                <c:pt idx="160">
                  <c:v>132.5967763340994</c:v>
                </c:pt>
                <c:pt idx="161">
                  <c:v>131.6115061681832</c:v>
                </c:pt>
                <c:pt idx="162">
                  <c:v>130.9989861896991</c:v>
                </c:pt>
                <c:pt idx="163">
                  <c:v>130.1544751431744</c:v>
                </c:pt>
                <c:pt idx="164">
                  <c:v>129.5399371120981</c:v>
                </c:pt>
                <c:pt idx="165">
                  <c:v>128.9290174314838</c:v>
                </c:pt>
                <c:pt idx="166">
                  <c:v>127.9848977331401</c:v>
                </c:pt>
                <c:pt idx="167">
                  <c:v>126.9279304476006</c:v>
                </c:pt>
                <c:pt idx="168">
                  <c:v>126.1582874241338</c:v>
                </c:pt>
                <c:pt idx="169">
                  <c:v>125.4113940696243</c:v>
                </c:pt>
                <c:pt idx="170">
                  <c:v>124.6418581748126</c:v>
                </c:pt>
                <c:pt idx="171">
                  <c:v>124.2490940672721</c:v>
                </c:pt>
                <c:pt idx="172">
                  <c:v>123.5431365091718</c:v>
                </c:pt>
                <c:pt idx="173">
                  <c:v>-0.0283338640759894</c:v>
                </c:pt>
                <c:pt idx="174">
                  <c:v>0.309029724325001</c:v>
                </c:pt>
                <c:pt idx="175">
                  <c:v>0.117426927979523</c:v>
                </c:pt>
                <c:pt idx="176">
                  <c:v>0.111026416391383</c:v>
                </c:pt>
                <c:pt idx="177">
                  <c:v>0.420345795752382</c:v>
                </c:pt>
                <c:pt idx="178">
                  <c:v>0.279977603081989</c:v>
                </c:pt>
                <c:pt idx="179">
                  <c:v>-0.189921948001484</c:v>
                </c:pt>
                <c:pt idx="180">
                  <c:v>0.148414978405071</c:v>
                </c:pt>
                <c:pt idx="181">
                  <c:v>0.136388806122909</c:v>
                </c:pt>
                <c:pt idx="182">
                  <c:v>0.110202082234764</c:v>
                </c:pt>
                <c:pt idx="183">
                  <c:v>0.426423204816274</c:v>
                </c:pt>
                <c:pt idx="184">
                  <c:v>0.421983759833893</c:v>
                </c:pt>
                <c:pt idx="185">
                  <c:v>-0.00139335275048325</c:v>
                </c:pt>
                <c:pt idx="186">
                  <c:v>0.283292235896397</c:v>
                </c:pt>
                <c:pt idx="187">
                  <c:v>0.123389243515703</c:v>
                </c:pt>
                <c:pt idx="188">
                  <c:v>0.103977120112631</c:v>
                </c:pt>
                <c:pt idx="189">
                  <c:v>-0.0563919061871729</c:v>
                </c:pt>
                <c:pt idx="190">
                  <c:v>0.252857758798655</c:v>
                </c:pt>
                <c:pt idx="191">
                  <c:v>-0.0299149749565686</c:v>
                </c:pt>
                <c:pt idx="192">
                  <c:v>-0.0292308421555845</c:v>
                </c:pt>
                <c:pt idx="193">
                  <c:v>0.112847031481806</c:v>
                </c:pt>
                <c:pt idx="194">
                  <c:v>0.0992481959308407</c:v>
                </c:pt>
                <c:pt idx="195">
                  <c:v>0.0760178434784393</c:v>
                </c:pt>
                <c:pt idx="196">
                  <c:v>0.242136333464373</c:v>
                </c:pt>
                <c:pt idx="197">
                  <c:v>-0.157856121380519</c:v>
                </c:pt>
                <c:pt idx="198">
                  <c:v>0.120172682961083</c:v>
                </c:pt>
                <c:pt idx="199">
                  <c:v>0.120045899359525</c:v>
                </c:pt>
                <c:pt idx="200">
                  <c:v>0.0988492714139965</c:v>
                </c:pt>
                <c:pt idx="201">
                  <c:v>0.111398244642487</c:v>
                </c:pt>
                <c:pt idx="202">
                  <c:v>0.246484345129375</c:v>
                </c:pt>
                <c:pt idx="203">
                  <c:v>0.124686497684365</c:v>
                </c:pt>
                <c:pt idx="204">
                  <c:v>0.240542905139932</c:v>
                </c:pt>
                <c:pt idx="205">
                  <c:v>0.123008003949167</c:v>
                </c:pt>
                <c:pt idx="206">
                  <c:v>0.352647493777113</c:v>
                </c:pt>
                <c:pt idx="207">
                  <c:v>0.085728445577729</c:v>
                </c:pt>
                <c:pt idx="208">
                  <c:v>0.104251773685974</c:v>
                </c:pt>
                <c:pt idx="209">
                  <c:v>-0.0171485912336493</c:v>
                </c:pt>
                <c:pt idx="210">
                  <c:v>-0.026737215810499</c:v>
                </c:pt>
                <c:pt idx="211">
                  <c:v>0.102355333826722</c:v>
                </c:pt>
                <c:pt idx="212">
                  <c:v>0.0823156769267825</c:v>
                </c:pt>
                <c:pt idx="213">
                  <c:v>0.0918302602865424</c:v>
                </c:pt>
                <c:pt idx="214">
                  <c:v>0.219467685324503</c:v>
                </c:pt>
                <c:pt idx="215">
                  <c:v>-0.0247373844501908</c:v>
                </c:pt>
                <c:pt idx="216">
                  <c:v>-0.149151113452035</c:v>
                </c:pt>
                <c:pt idx="217">
                  <c:v>0.126950060469198</c:v>
                </c:pt>
                <c:pt idx="218">
                  <c:v>0.0907246737634751</c:v>
                </c:pt>
                <c:pt idx="219">
                  <c:v>0.09759924873822</c:v>
                </c:pt>
                <c:pt idx="220">
                  <c:v>0.213509286627982</c:v>
                </c:pt>
                <c:pt idx="221">
                  <c:v>0.090842256977453</c:v>
                </c:pt>
                <c:pt idx="222">
                  <c:v>-0.0103046243816607</c:v>
                </c:pt>
                <c:pt idx="223">
                  <c:v>0.113123432203111</c:v>
                </c:pt>
                <c:pt idx="224">
                  <c:v>0.205193368756454</c:v>
                </c:pt>
                <c:pt idx="225">
                  <c:v>0.21063132884467</c:v>
                </c:pt>
                <c:pt idx="226">
                  <c:v>0.342593471693817</c:v>
                </c:pt>
                <c:pt idx="227">
                  <c:v>-0.0478466502771653</c:v>
                </c:pt>
                <c:pt idx="228">
                  <c:v>-0.0325838932626539</c:v>
                </c:pt>
                <c:pt idx="229">
                  <c:v>0.10793192811218</c:v>
                </c:pt>
                <c:pt idx="230">
                  <c:v>92.49644878240848</c:v>
                </c:pt>
                <c:pt idx="231">
                  <c:v>92.00793931954865</c:v>
                </c:pt>
                <c:pt idx="232">
                  <c:v>91.7246881394889</c:v>
                </c:pt>
                <c:pt idx="233">
                  <c:v>91.21503615323705</c:v>
                </c:pt>
                <c:pt idx="234">
                  <c:v>90.71453171078457</c:v>
                </c:pt>
                <c:pt idx="235">
                  <c:v>90.34517141573735</c:v>
                </c:pt>
                <c:pt idx="236">
                  <c:v>89.84092578812466</c:v>
                </c:pt>
                <c:pt idx="237">
                  <c:v>89.68417548405534</c:v>
                </c:pt>
                <c:pt idx="238">
                  <c:v>89.43936384891577</c:v>
                </c:pt>
                <c:pt idx="239">
                  <c:v>88.93341742651114</c:v>
                </c:pt>
                <c:pt idx="240">
                  <c:v>88.47118369326406</c:v>
                </c:pt>
                <c:pt idx="241">
                  <c:v>88.22610046448391</c:v>
                </c:pt>
                <c:pt idx="242">
                  <c:v>87.75141579301282</c:v>
                </c:pt>
                <c:pt idx="243">
                  <c:v>87.48384815568923</c:v>
                </c:pt>
                <c:pt idx="244">
                  <c:v>87.34612963415146</c:v>
                </c:pt>
                <c:pt idx="245">
                  <c:v>86.8749482643424</c:v>
                </c:pt>
                <c:pt idx="246">
                  <c:v>86.42412634973652</c:v>
                </c:pt>
                <c:pt idx="247">
                  <c:v>86.08337719669144</c:v>
                </c:pt>
                <c:pt idx="248">
                  <c:v>85.62469989819055</c:v>
                </c:pt>
                <c:pt idx="249">
                  <c:v>85.38011335717124</c:v>
                </c:pt>
                <c:pt idx="250">
                  <c:v>85.14604686220419</c:v>
                </c:pt>
                <c:pt idx="251">
                  <c:v>84.58844359662478</c:v>
                </c:pt>
                <c:pt idx="252">
                  <c:v>84.25977058773954</c:v>
                </c:pt>
                <c:pt idx="253">
                  <c:v>84.05077225741663</c:v>
                </c:pt>
                <c:pt idx="254">
                  <c:v>83.50559442145288</c:v>
                </c:pt>
                <c:pt idx="255">
                  <c:v>83.25878522939035</c:v>
                </c:pt>
                <c:pt idx="256">
                  <c:v>83.17036099263767</c:v>
                </c:pt>
                <c:pt idx="257">
                  <c:v>82.72876039675465</c:v>
                </c:pt>
                <c:pt idx="258">
                  <c:v>82.33087930930207</c:v>
                </c:pt>
                <c:pt idx="259">
                  <c:v>82.12012160674111</c:v>
                </c:pt>
                <c:pt idx="260">
                  <c:v>81.7969282606879</c:v>
                </c:pt>
                <c:pt idx="261">
                  <c:v>81.46262664225837</c:v>
                </c:pt>
                <c:pt idx="262">
                  <c:v>81.26601755166075</c:v>
                </c:pt>
                <c:pt idx="263">
                  <c:v>81.06210884320123</c:v>
                </c:pt>
                <c:pt idx="264">
                  <c:v>80.55575288200967</c:v>
                </c:pt>
                <c:pt idx="265">
                  <c:v>80.37010792638424</c:v>
                </c:pt>
                <c:pt idx="266">
                  <c:v>80.06532633797629</c:v>
                </c:pt>
                <c:pt idx="267">
                  <c:v>79.64755091283768</c:v>
                </c:pt>
                <c:pt idx="268">
                  <c:v>79.44177547729418</c:v>
                </c:pt>
                <c:pt idx="269">
                  <c:v>79.15127473915115</c:v>
                </c:pt>
                <c:pt idx="270">
                  <c:v>78.57428000268334</c:v>
                </c:pt>
                <c:pt idx="271">
                  <c:v>78.48669429425082</c:v>
                </c:pt>
                <c:pt idx="272">
                  <c:v>78.10276713682072</c:v>
                </c:pt>
                <c:pt idx="273">
                  <c:v>77.7892299953428</c:v>
                </c:pt>
                <c:pt idx="274">
                  <c:v>77.62563774216217</c:v>
                </c:pt>
                <c:pt idx="275">
                  <c:v>77.4353225842183</c:v>
                </c:pt>
                <c:pt idx="276">
                  <c:v>76.87231003872606</c:v>
                </c:pt>
                <c:pt idx="277">
                  <c:v>76.7927368634395</c:v>
                </c:pt>
                <c:pt idx="278">
                  <c:v>76.51601313743431</c:v>
                </c:pt>
                <c:pt idx="279">
                  <c:v>76.23223842336198</c:v>
                </c:pt>
                <c:pt idx="280">
                  <c:v>75.96061189529795</c:v>
                </c:pt>
                <c:pt idx="281">
                  <c:v>75.79604431777668</c:v>
                </c:pt>
                <c:pt idx="282">
                  <c:v>75.43206541954953</c:v>
                </c:pt>
                <c:pt idx="283">
                  <c:v>75.27336311822459</c:v>
                </c:pt>
                <c:pt idx="284">
                  <c:v>74.99579029279241</c:v>
                </c:pt>
                <c:pt idx="285">
                  <c:v>74.8266204980031</c:v>
                </c:pt>
                <c:pt idx="286">
                  <c:v>74.5640467918378</c:v>
                </c:pt>
                <c:pt idx="287">
                  <c:v>74.19970587284961</c:v>
                </c:pt>
                <c:pt idx="288">
                  <c:v>-0.0107610149759694</c:v>
                </c:pt>
                <c:pt idx="289">
                  <c:v>-0.0215574960217282</c:v>
                </c:pt>
                <c:pt idx="290">
                  <c:v>-0.0127891250511993</c:v>
                </c:pt>
                <c:pt idx="291">
                  <c:v>-0.0311262919251476</c:v>
                </c:pt>
                <c:pt idx="292">
                  <c:v>0.069164363216828</c:v>
                </c:pt>
                <c:pt idx="293">
                  <c:v>0.0830692604217802</c:v>
                </c:pt>
                <c:pt idx="294">
                  <c:v>0.0707690185909087</c:v>
                </c:pt>
                <c:pt idx="295">
                  <c:v>-0.00708125154199024</c:v>
                </c:pt>
                <c:pt idx="296">
                  <c:v>-0.0125307588886017</c:v>
                </c:pt>
                <c:pt idx="297">
                  <c:v>0.152545733338116</c:v>
                </c:pt>
                <c:pt idx="298">
                  <c:v>0.160526937912437</c:v>
                </c:pt>
                <c:pt idx="299">
                  <c:v>0.0831255597054224</c:v>
                </c:pt>
              </c:numCache>
            </c:numRef>
          </c:yVal>
          <c:smooth val="0"/>
        </c:ser>
        <c:ser>
          <c:idx val="1"/>
          <c:order val="1"/>
          <c:tx>
            <c:v>Base</c:v>
          </c:tx>
          <c:spPr>
            <a:ln w="25400" cap="rnd">
              <a:noFill/>
              <a:round/>
            </a:ln>
            <a:effectLst/>
          </c:spPr>
          <c:marker>
            <c:symbol val="circle"/>
            <c:size val="5"/>
            <c:spPr>
              <a:solidFill>
                <a:schemeClr val="accent2"/>
              </a:solidFill>
              <a:ln w="9525">
                <a:solidFill>
                  <a:schemeClr val="accent2"/>
                </a:solidFill>
              </a:ln>
              <a:effectLst/>
            </c:spPr>
          </c:marker>
          <c:xVal>
            <c:numRef>
              <c:f>Model!$CK$141:$CK$440</c:f>
              <c:numCache>
                <c:formatCode>General</c:formatCode>
                <c:ptCount val="3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numCache>
            </c:numRef>
          </c:xVal>
          <c:yVal>
            <c:numRef>
              <c:f>Model!$CL$141:$CL$440</c:f>
              <c:numCache>
                <c:formatCode>General</c:formatCode>
                <c:ptCount val="300"/>
                <c:pt idx="0">
                  <c:v>22773.66754795735</c:v>
                </c:pt>
                <c:pt idx="1">
                  <c:v>11416.59030485698</c:v>
                </c:pt>
                <c:pt idx="2">
                  <c:v>7605.342410646408</c:v>
                </c:pt>
                <c:pt idx="3">
                  <c:v>5686.32635283021</c:v>
                </c:pt>
                <c:pt idx="4">
                  <c:v>4544.356809788382</c:v>
                </c:pt>
                <c:pt idx="5">
                  <c:v>3787.610274913302</c:v>
                </c:pt>
                <c:pt idx="6">
                  <c:v>3235.695841892401</c:v>
                </c:pt>
                <c:pt idx="7">
                  <c:v>2840.119937312291</c:v>
                </c:pt>
                <c:pt idx="8">
                  <c:v>2516.566414774533</c:v>
                </c:pt>
                <c:pt idx="9">
                  <c:v>2272.630917114646</c:v>
                </c:pt>
                <c:pt idx="10">
                  <c:v>2059.079172113347</c:v>
                </c:pt>
                <c:pt idx="11">
                  <c:v>1887.935047157912</c:v>
                </c:pt>
                <c:pt idx="12">
                  <c:v>1748.123866100941</c:v>
                </c:pt>
                <c:pt idx="13">
                  <c:v>1618.29260760758</c:v>
                </c:pt>
                <c:pt idx="14">
                  <c:v>1508.699000677671</c:v>
                </c:pt>
                <c:pt idx="15">
                  <c:v>1412.53746320317</c:v>
                </c:pt>
                <c:pt idx="16">
                  <c:v>1327.0752041802</c:v>
                </c:pt>
                <c:pt idx="17">
                  <c:v>1257.319477426866</c:v>
                </c:pt>
                <c:pt idx="18">
                  <c:v>1189.658314216721</c:v>
                </c:pt>
                <c:pt idx="19">
                  <c:v>1140.76270358316</c:v>
                </c:pt>
                <c:pt idx="20">
                  <c:v>1083.261147620216</c:v>
                </c:pt>
                <c:pt idx="21">
                  <c:v>1040.422128233417</c:v>
                </c:pt>
                <c:pt idx="22">
                  <c:v>991.9845093291545</c:v>
                </c:pt>
                <c:pt idx="23">
                  <c:v>945.6623151515049</c:v>
                </c:pt>
                <c:pt idx="24">
                  <c:v>908.9655274880791</c:v>
                </c:pt>
                <c:pt idx="25">
                  <c:v>872.8972650750699</c:v>
                </c:pt>
                <c:pt idx="26">
                  <c:v>838.799047062703</c:v>
                </c:pt>
                <c:pt idx="27">
                  <c:v>811.4628392320825</c:v>
                </c:pt>
                <c:pt idx="28">
                  <c:v>781.1264160200628</c:v>
                </c:pt>
                <c:pt idx="29">
                  <c:v>757.4926527776652</c:v>
                </c:pt>
                <c:pt idx="30">
                  <c:v>732.1550674064764</c:v>
                </c:pt>
                <c:pt idx="31">
                  <c:v>708.8757417377005</c:v>
                </c:pt>
                <c:pt idx="32">
                  <c:v>688.6298699657168</c:v>
                </c:pt>
                <c:pt idx="33">
                  <c:v>663.488918959928</c:v>
                </c:pt>
                <c:pt idx="34">
                  <c:v>646.639946152864</c:v>
                </c:pt>
                <c:pt idx="35">
                  <c:v>627.8295831880338</c:v>
                </c:pt>
                <c:pt idx="36">
                  <c:v>610.5038002081076</c:v>
                </c:pt>
                <c:pt idx="37">
                  <c:v>596.7018637844998</c:v>
                </c:pt>
                <c:pt idx="38">
                  <c:v>582.0439909863526</c:v>
                </c:pt>
                <c:pt idx="39">
                  <c:v>570.5086466388015</c:v>
                </c:pt>
                <c:pt idx="40">
                  <c:v>555.784141799658</c:v>
                </c:pt>
                <c:pt idx="41">
                  <c:v>544.2923134007616</c:v>
                </c:pt>
                <c:pt idx="42">
                  <c:v>529.4827285852008</c:v>
                </c:pt>
                <c:pt idx="43">
                  <c:v>514.8244641289654</c:v>
                </c:pt>
                <c:pt idx="44">
                  <c:v>504.9795704776829</c:v>
                </c:pt>
                <c:pt idx="45">
                  <c:v>493.308863455531</c:v>
                </c:pt>
                <c:pt idx="46">
                  <c:v>482.5249800629422</c:v>
                </c:pt>
                <c:pt idx="47">
                  <c:v>473.4911407221865</c:v>
                </c:pt>
                <c:pt idx="48">
                  <c:v>463.2426754698811</c:v>
                </c:pt>
                <c:pt idx="49">
                  <c:v>454.5721158740054</c:v>
                </c:pt>
                <c:pt idx="50">
                  <c:v>445.022736626159</c:v>
                </c:pt>
                <c:pt idx="51">
                  <c:v>436.2153689454389</c:v>
                </c:pt>
                <c:pt idx="52">
                  <c:v>427.857703592204</c:v>
                </c:pt>
                <c:pt idx="53">
                  <c:v>417.8029796345613</c:v>
                </c:pt>
                <c:pt idx="54">
                  <c:v>411.5211581612497</c:v>
                </c:pt>
                <c:pt idx="55">
                  <c:v>0.765216200434452</c:v>
                </c:pt>
                <c:pt idx="56">
                  <c:v>1.333061714832411</c:v>
                </c:pt>
                <c:pt idx="57">
                  <c:v>2.876814664252151</c:v>
                </c:pt>
                <c:pt idx="58">
                  <c:v>2.36431683238311</c:v>
                </c:pt>
                <c:pt idx="59">
                  <c:v>4.313363516168692</c:v>
                </c:pt>
                <c:pt idx="60">
                  <c:v>3.792059261388883</c:v>
                </c:pt>
                <c:pt idx="61">
                  <c:v>2.726951985453297</c:v>
                </c:pt>
                <c:pt idx="62">
                  <c:v>2.944033315413435</c:v>
                </c:pt>
                <c:pt idx="63">
                  <c:v>2.432337613310892</c:v>
                </c:pt>
                <c:pt idx="64">
                  <c:v>2.5209187098244</c:v>
                </c:pt>
                <c:pt idx="65">
                  <c:v>1.379511538759061</c:v>
                </c:pt>
                <c:pt idx="66">
                  <c:v>1.92370818805125</c:v>
                </c:pt>
                <c:pt idx="67">
                  <c:v>2.696732931915449</c:v>
                </c:pt>
                <c:pt idx="68">
                  <c:v>2.994333952943862</c:v>
                </c:pt>
                <c:pt idx="69">
                  <c:v>2.44083556676992</c:v>
                </c:pt>
                <c:pt idx="70">
                  <c:v>1.935361756157817</c:v>
                </c:pt>
                <c:pt idx="71">
                  <c:v>1.08016644890654</c:v>
                </c:pt>
                <c:pt idx="72">
                  <c:v>0.628049885101063</c:v>
                </c:pt>
                <c:pt idx="73">
                  <c:v>0.472667470313809</c:v>
                </c:pt>
                <c:pt idx="74">
                  <c:v>0.995344150984692</c:v>
                </c:pt>
                <c:pt idx="75">
                  <c:v>1.167021359184446</c:v>
                </c:pt>
                <c:pt idx="76">
                  <c:v>1.626866582088496</c:v>
                </c:pt>
                <c:pt idx="77">
                  <c:v>2.32155406174934</c:v>
                </c:pt>
                <c:pt idx="78">
                  <c:v>2.207856908180247</c:v>
                </c:pt>
                <c:pt idx="79">
                  <c:v>3.250842431107912</c:v>
                </c:pt>
                <c:pt idx="80">
                  <c:v>2.245750213086694</c:v>
                </c:pt>
                <c:pt idx="81">
                  <c:v>2.123936792523637</c:v>
                </c:pt>
                <c:pt idx="82">
                  <c:v>1.627187306350607</c:v>
                </c:pt>
                <c:pt idx="83">
                  <c:v>1.455633243247348</c:v>
                </c:pt>
                <c:pt idx="84">
                  <c:v>1.419106959360078</c:v>
                </c:pt>
                <c:pt idx="85">
                  <c:v>1.612514746577972</c:v>
                </c:pt>
                <c:pt idx="86">
                  <c:v>1.471337729305333</c:v>
                </c:pt>
                <c:pt idx="87">
                  <c:v>2.141700377943835</c:v>
                </c:pt>
                <c:pt idx="88">
                  <c:v>1.969047709997994</c:v>
                </c:pt>
                <c:pt idx="89">
                  <c:v>1.880104319852535</c:v>
                </c:pt>
                <c:pt idx="90">
                  <c:v>0.962195647555746</c:v>
                </c:pt>
                <c:pt idx="91">
                  <c:v>0.875104782065137</c:v>
                </c:pt>
                <c:pt idx="92">
                  <c:v>0.497727684809433</c:v>
                </c:pt>
                <c:pt idx="93">
                  <c:v>0.342975927387897</c:v>
                </c:pt>
                <c:pt idx="94">
                  <c:v>1.236267398335713</c:v>
                </c:pt>
                <c:pt idx="95">
                  <c:v>1.406839025282352</c:v>
                </c:pt>
                <c:pt idx="96">
                  <c:v>1.284754692311026</c:v>
                </c:pt>
                <c:pt idx="97">
                  <c:v>1.895224261534167</c:v>
                </c:pt>
                <c:pt idx="98">
                  <c:v>1.738046035213302</c:v>
                </c:pt>
                <c:pt idx="99">
                  <c:v>1.819057672600366</c:v>
                </c:pt>
                <c:pt idx="100">
                  <c:v>2.450970740517505</c:v>
                </c:pt>
                <c:pt idx="101">
                  <c:v>1.198252963384448</c:v>
                </c:pt>
                <c:pt idx="102">
                  <c:v>1.29693664385286</c:v>
                </c:pt>
                <c:pt idx="103">
                  <c:v>0.759976613843946</c:v>
                </c:pt>
                <c:pt idx="104">
                  <c:v>1.320726363864196</c:v>
                </c:pt>
                <c:pt idx="105">
                  <c:v>1.299945302414016</c:v>
                </c:pt>
                <c:pt idx="106">
                  <c:v>1.641447561656151</c:v>
                </c:pt>
                <c:pt idx="107">
                  <c:v>1.712105807284616</c:v>
                </c:pt>
                <c:pt idx="108">
                  <c:v>1.170851973219442</c:v>
                </c:pt>
                <c:pt idx="109">
                  <c:v>0.83119344478871</c:v>
                </c:pt>
                <c:pt idx="110">
                  <c:v>204.5761056356712</c:v>
                </c:pt>
                <c:pt idx="111">
                  <c:v>201.7013724364742</c:v>
                </c:pt>
                <c:pt idx="112">
                  <c:v>200.3967842041079</c:v>
                </c:pt>
                <c:pt idx="113">
                  <c:v>198.5347251008405</c:v>
                </c:pt>
                <c:pt idx="114">
                  <c:v>197.3230985111902</c:v>
                </c:pt>
                <c:pt idx="115">
                  <c:v>195.616455233795</c:v>
                </c:pt>
                <c:pt idx="116">
                  <c:v>194.273478767762</c:v>
                </c:pt>
                <c:pt idx="117">
                  <c:v>192.7159120485594</c:v>
                </c:pt>
                <c:pt idx="118">
                  <c:v>190.9762252559483</c:v>
                </c:pt>
                <c:pt idx="119">
                  <c:v>189.5341445292383</c:v>
                </c:pt>
                <c:pt idx="120">
                  <c:v>188.1812257281663</c:v>
                </c:pt>
                <c:pt idx="121">
                  <c:v>185.8840123976618</c:v>
                </c:pt>
                <c:pt idx="122">
                  <c:v>184.113212762649</c:v>
                </c:pt>
                <c:pt idx="123">
                  <c:v>182.9269460193835</c:v>
                </c:pt>
                <c:pt idx="124">
                  <c:v>181.5591518753247</c:v>
                </c:pt>
                <c:pt idx="125">
                  <c:v>180.340258759393</c:v>
                </c:pt>
                <c:pt idx="126">
                  <c:v>178.9698619321618</c:v>
                </c:pt>
                <c:pt idx="127">
                  <c:v>177.6818186958205</c:v>
                </c:pt>
                <c:pt idx="128">
                  <c:v>175.470514086237</c:v>
                </c:pt>
                <c:pt idx="129">
                  <c:v>174.234185895936</c:v>
                </c:pt>
                <c:pt idx="130">
                  <c:v>172.7644292869536</c:v>
                </c:pt>
                <c:pt idx="131">
                  <c:v>171.2367431163516</c:v>
                </c:pt>
                <c:pt idx="132">
                  <c:v>170.2462141436247</c:v>
                </c:pt>
                <c:pt idx="133">
                  <c:v>169.2486685419771</c:v>
                </c:pt>
                <c:pt idx="134">
                  <c:v>168.0852504231122</c:v>
                </c:pt>
                <c:pt idx="135">
                  <c:v>167.4381142612792</c:v>
                </c:pt>
                <c:pt idx="136">
                  <c:v>165.6742163193162</c:v>
                </c:pt>
                <c:pt idx="137">
                  <c:v>164.4340023513684</c:v>
                </c:pt>
                <c:pt idx="138">
                  <c:v>163.5342633046521</c:v>
                </c:pt>
                <c:pt idx="139">
                  <c:v>162.4260933663313</c:v>
                </c:pt>
                <c:pt idx="140">
                  <c:v>161.1582092994306</c:v>
                </c:pt>
                <c:pt idx="141">
                  <c:v>159.1854834232393</c:v>
                </c:pt>
                <c:pt idx="142">
                  <c:v>158.7223742156873</c:v>
                </c:pt>
                <c:pt idx="143">
                  <c:v>157.5200263242866</c:v>
                </c:pt>
                <c:pt idx="144">
                  <c:v>156.5006714611156</c:v>
                </c:pt>
                <c:pt idx="145">
                  <c:v>155.9641026650026</c:v>
                </c:pt>
                <c:pt idx="146">
                  <c:v>154.4228762386488</c:v>
                </c:pt>
                <c:pt idx="147">
                  <c:v>153.7400767761744</c:v>
                </c:pt>
                <c:pt idx="148">
                  <c:v>151.93026457926</c:v>
                </c:pt>
                <c:pt idx="149">
                  <c:v>151.0113983332676</c:v>
                </c:pt>
                <c:pt idx="150">
                  <c:v>150.1755607983733</c:v>
                </c:pt>
                <c:pt idx="151">
                  <c:v>148.6918418249757</c:v>
                </c:pt>
                <c:pt idx="152">
                  <c:v>148.3247045167625</c:v>
                </c:pt>
                <c:pt idx="153">
                  <c:v>147.2641172919366</c:v>
                </c:pt>
                <c:pt idx="154">
                  <c:v>146.3968310136788</c:v>
                </c:pt>
                <c:pt idx="155">
                  <c:v>145.9565987261146</c:v>
                </c:pt>
                <c:pt idx="156">
                  <c:v>144.2694636992547</c:v>
                </c:pt>
                <c:pt idx="157">
                  <c:v>143.9951565843041</c:v>
                </c:pt>
                <c:pt idx="158">
                  <c:v>142.9359643215377</c:v>
                </c:pt>
                <c:pt idx="159">
                  <c:v>141.8458438593157</c:v>
                </c:pt>
                <c:pt idx="160">
                  <c:v>140.8648902868517</c:v>
                </c:pt>
                <c:pt idx="161">
                  <c:v>139.8500801798607</c:v>
                </c:pt>
                <c:pt idx="162">
                  <c:v>139.432621097906</c:v>
                </c:pt>
                <c:pt idx="163">
                  <c:v>138.2912354737798</c:v>
                </c:pt>
                <c:pt idx="164">
                  <c:v>137.8303467245242</c:v>
                </c:pt>
                <c:pt idx="165">
                  <c:v>137.1808709193308</c:v>
                </c:pt>
                <c:pt idx="166">
                  <c:v>0.564638162664096</c:v>
                </c:pt>
                <c:pt idx="167">
                  <c:v>1.014426084152774</c:v>
                </c:pt>
                <c:pt idx="168">
                  <c:v>0.474119068529035</c:v>
                </c:pt>
                <c:pt idx="169">
                  <c:v>0.515359965265361</c:v>
                </c:pt>
                <c:pt idx="170">
                  <c:v>0.695724357425206</c:v>
                </c:pt>
                <c:pt idx="171">
                  <c:v>0.552287703483216</c:v>
                </c:pt>
                <c:pt idx="172">
                  <c:v>0.960738317109872</c:v>
                </c:pt>
                <c:pt idx="173">
                  <c:v>0.698702762060521</c:v>
                </c:pt>
                <c:pt idx="174">
                  <c:v>1.052585084650446</c:v>
                </c:pt>
                <c:pt idx="175">
                  <c:v>0.928515244680057</c:v>
                </c:pt>
                <c:pt idx="176">
                  <c:v>0.519762432831158</c:v>
                </c:pt>
                <c:pt idx="177">
                  <c:v>0.935940290827602</c:v>
                </c:pt>
                <c:pt idx="178">
                  <c:v>0.539936935335163</c:v>
                </c:pt>
                <c:pt idx="179">
                  <c:v>0.501938054021594</c:v>
                </c:pt>
                <c:pt idx="180">
                  <c:v>0.933433757057855</c:v>
                </c:pt>
                <c:pt idx="181">
                  <c:v>0.541514786106973</c:v>
                </c:pt>
                <c:pt idx="182">
                  <c:v>0.914187342084915</c:v>
                </c:pt>
                <c:pt idx="183">
                  <c:v>0.527382360502088</c:v>
                </c:pt>
                <c:pt idx="184">
                  <c:v>1.333640509993075</c:v>
                </c:pt>
                <c:pt idx="185">
                  <c:v>0.893313648884032</c:v>
                </c:pt>
                <c:pt idx="186">
                  <c:v>0.531477898682624</c:v>
                </c:pt>
                <c:pt idx="187">
                  <c:v>0.891946417600593</c:v>
                </c:pt>
                <c:pt idx="188">
                  <c:v>0.486761643444652</c:v>
                </c:pt>
                <c:pt idx="189">
                  <c:v>0.458790321159086</c:v>
                </c:pt>
                <c:pt idx="190">
                  <c:v>0.869928474829521</c:v>
                </c:pt>
                <c:pt idx="191">
                  <c:v>0.491385225689783</c:v>
                </c:pt>
                <c:pt idx="192">
                  <c:v>0.861179942279705</c:v>
                </c:pt>
                <c:pt idx="193">
                  <c:v>0.473951342492228</c:v>
                </c:pt>
                <c:pt idx="194">
                  <c:v>0.845857155597287</c:v>
                </c:pt>
                <c:pt idx="195">
                  <c:v>0.83601895989068</c:v>
                </c:pt>
                <c:pt idx="196">
                  <c:v>0.480891402232601</c:v>
                </c:pt>
                <c:pt idx="197">
                  <c:v>0.61664729119093</c:v>
                </c:pt>
                <c:pt idx="198">
                  <c:v>0.245036814161267</c:v>
                </c:pt>
                <c:pt idx="199">
                  <c:v>0.844757550137047</c:v>
                </c:pt>
                <c:pt idx="200">
                  <c:v>0.832064146437688</c:v>
                </c:pt>
                <c:pt idx="201">
                  <c:v>0.472448109277366</c:v>
                </c:pt>
                <c:pt idx="202">
                  <c:v>0.847029775445662</c:v>
                </c:pt>
                <c:pt idx="203">
                  <c:v>0.708757289212826</c:v>
                </c:pt>
                <c:pt idx="204">
                  <c:v>0.817950248635043</c:v>
                </c:pt>
                <c:pt idx="205">
                  <c:v>0.831301614472068</c:v>
                </c:pt>
                <c:pt idx="206">
                  <c:v>0.896587497302789</c:v>
                </c:pt>
                <c:pt idx="207">
                  <c:v>0.787787096820239</c:v>
                </c:pt>
                <c:pt idx="208">
                  <c:v>0.218103527819949</c:v>
                </c:pt>
                <c:pt idx="209">
                  <c:v>0.791220660439876</c:v>
                </c:pt>
                <c:pt idx="210">
                  <c:v>0.780494154418193</c:v>
                </c:pt>
                <c:pt idx="211">
                  <c:v>0.448917517811424</c:v>
                </c:pt>
                <c:pt idx="212">
                  <c:v>0.783357983693122</c:v>
                </c:pt>
                <c:pt idx="213">
                  <c:v>0.434955045859624</c:v>
                </c:pt>
                <c:pt idx="214">
                  <c:v>0.769224085657697</c:v>
                </c:pt>
                <c:pt idx="215">
                  <c:v>0.771284128552679</c:v>
                </c:pt>
                <c:pt idx="216">
                  <c:v>0.231494922250249</c:v>
                </c:pt>
                <c:pt idx="217">
                  <c:v>0.764208127373195</c:v>
                </c:pt>
                <c:pt idx="218">
                  <c:v>0.440140788427698</c:v>
                </c:pt>
                <c:pt idx="219">
                  <c:v>0.760204061063632</c:v>
                </c:pt>
                <c:pt idx="220">
                  <c:v>0.613111219466418</c:v>
                </c:pt>
                <c:pt idx="221">
                  <c:v>102.0593921677823</c:v>
                </c:pt>
                <c:pt idx="222">
                  <c:v>101.9173755814573</c:v>
                </c:pt>
                <c:pt idx="223">
                  <c:v>101.1290974009037</c:v>
                </c:pt>
                <c:pt idx="224">
                  <c:v>101.021650565417</c:v>
                </c:pt>
                <c:pt idx="225">
                  <c:v>100.6198854175279</c:v>
                </c:pt>
                <c:pt idx="226">
                  <c:v>100.2553992735509</c:v>
                </c:pt>
                <c:pt idx="227">
                  <c:v>99.44669418143622</c:v>
                </c:pt>
                <c:pt idx="228">
                  <c:v>98.90773315828345</c:v>
                </c:pt>
                <c:pt idx="229">
                  <c:v>98.7903654301822</c:v>
                </c:pt>
                <c:pt idx="230">
                  <c:v>98.23520934010257</c:v>
                </c:pt>
                <c:pt idx="231">
                  <c:v>97.63833304896045</c:v>
                </c:pt>
                <c:pt idx="232">
                  <c:v>97.51295478722477</c:v>
                </c:pt>
                <c:pt idx="233">
                  <c:v>96.8010501952656</c:v>
                </c:pt>
                <c:pt idx="234">
                  <c:v>96.7030664527872</c:v>
                </c:pt>
                <c:pt idx="235">
                  <c:v>95.9635476352371</c:v>
                </c:pt>
                <c:pt idx="236">
                  <c:v>95.63353168144567</c:v>
                </c:pt>
                <c:pt idx="237">
                  <c:v>95.49747607188485</c:v>
                </c:pt>
                <c:pt idx="238">
                  <c:v>94.7738889037168</c:v>
                </c:pt>
                <c:pt idx="239">
                  <c:v>94.67863584868122</c:v>
                </c:pt>
                <c:pt idx="240">
                  <c:v>94.1794527911854</c:v>
                </c:pt>
                <c:pt idx="241">
                  <c:v>93.74375302049202</c:v>
                </c:pt>
                <c:pt idx="242">
                  <c:v>93.511342061943</c:v>
                </c:pt>
                <c:pt idx="243">
                  <c:v>92.86069512988206</c:v>
                </c:pt>
                <c:pt idx="244">
                  <c:v>92.9402830456452</c:v>
                </c:pt>
                <c:pt idx="245">
                  <c:v>92.4411997456757</c:v>
                </c:pt>
                <c:pt idx="246">
                  <c:v>92.00700312705635</c:v>
                </c:pt>
                <c:pt idx="247">
                  <c:v>91.63217573923338</c:v>
                </c:pt>
                <c:pt idx="248">
                  <c:v>90.9574249844841</c:v>
                </c:pt>
                <c:pt idx="249">
                  <c:v>90.8904343975418</c:v>
                </c:pt>
                <c:pt idx="250">
                  <c:v>90.40699732584403</c:v>
                </c:pt>
                <c:pt idx="251">
                  <c:v>89.82091970905138</c:v>
                </c:pt>
                <c:pt idx="252">
                  <c:v>89.8094231183475</c:v>
                </c:pt>
                <c:pt idx="253">
                  <c:v>89.18645216880846</c:v>
                </c:pt>
                <c:pt idx="254">
                  <c:v>88.94399767958202</c:v>
                </c:pt>
                <c:pt idx="255">
                  <c:v>88.4557015089344</c:v>
                </c:pt>
                <c:pt idx="256">
                  <c:v>88.26299154891127</c:v>
                </c:pt>
                <c:pt idx="257">
                  <c:v>87.96741432654971</c:v>
                </c:pt>
                <c:pt idx="258">
                  <c:v>87.45294180046986</c:v>
                </c:pt>
                <c:pt idx="259">
                  <c:v>87.4135514019129</c:v>
                </c:pt>
                <c:pt idx="260">
                  <c:v>86.95699636231938</c:v>
                </c:pt>
                <c:pt idx="261">
                  <c:v>86.57125800513881</c:v>
                </c:pt>
                <c:pt idx="262">
                  <c:v>86.29818848757438</c:v>
                </c:pt>
                <c:pt idx="263">
                  <c:v>86.20278258341314</c:v>
                </c:pt>
                <c:pt idx="264">
                  <c:v>85.93069784793033</c:v>
                </c:pt>
                <c:pt idx="265">
                  <c:v>85.48332525016873</c:v>
                </c:pt>
                <c:pt idx="266">
                  <c:v>85.1296156289168</c:v>
                </c:pt>
                <c:pt idx="267">
                  <c:v>84.67549354252958</c:v>
                </c:pt>
                <c:pt idx="268">
                  <c:v>84.19785639992618</c:v>
                </c:pt>
                <c:pt idx="269">
                  <c:v>84.1571539652171</c:v>
                </c:pt>
                <c:pt idx="270">
                  <c:v>83.56525110171628</c:v>
                </c:pt>
                <c:pt idx="271">
                  <c:v>83.38307913689725</c:v>
                </c:pt>
                <c:pt idx="272">
                  <c:v>82.9646950083107</c:v>
                </c:pt>
                <c:pt idx="273">
                  <c:v>82.72950607347251</c:v>
                </c:pt>
                <c:pt idx="274">
                  <c:v>82.46538819150777</c:v>
                </c:pt>
                <c:pt idx="275">
                  <c:v>82.23893853083329</c:v>
                </c:pt>
                <c:pt idx="276">
                  <c:v>0.283764116619068</c:v>
                </c:pt>
                <c:pt idx="277">
                  <c:v>0.495847454041268</c:v>
                </c:pt>
                <c:pt idx="278">
                  <c:v>0.456321133168331</c:v>
                </c:pt>
                <c:pt idx="279">
                  <c:v>0.75192154904721</c:v>
                </c:pt>
                <c:pt idx="280">
                  <c:v>0.317022299663449</c:v>
                </c:pt>
                <c:pt idx="281">
                  <c:v>0.453945063788069</c:v>
                </c:pt>
                <c:pt idx="282">
                  <c:v>0.641239787009908</c:v>
                </c:pt>
                <c:pt idx="283">
                  <c:v>0.603609723092404</c:v>
                </c:pt>
                <c:pt idx="284">
                  <c:v>0.888864911272322</c:v>
                </c:pt>
                <c:pt idx="285">
                  <c:v>0.8034690652687</c:v>
                </c:pt>
                <c:pt idx="286">
                  <c:v>0.603944742176509</c:v>
                </c:pt>
                <c:pt idx="287">
                  <c:v>0.469124779842559</c:v>
                </c:pt>
                <c:pt idx="288">
                  <c:v>0.422912810606249</c:v>
                </c:pt>
                <c:pt idx="289">
                  <c:v>0.409171021354723</c:v>
                </c:pt>
                <c:pt idx="290">
                  <c:v>0.303902902194523</c:v>
                </c:pt>
                <c:pt idx="291">
                  <c:v>0.277228332277218</c:v>
                </c:pt>
                <c:pt idx="292">
                  <c:v>0.31619615111822</c:v>
                </c:pt>
                <c:pt idx="293">
                  <c:v>0.264530558916022</c:v>
                </c:pt>
                <c:pt idx="294">
                  <c:v>0.574911971844358</c:v>
                </c:pt>
                <c:pt idx="295">
                  <c:v>0.314056982240572</c:v>
                </c:pt>
                <c:pt idx="296">
                  <c:v>0.259505294569408</c:v>
                </c:pt>
                <c:pt idx="297">
                  <c:v>0.475408733536142</c:v>
                </c:pt>
                <c:pt idx="298">
                  <c:v>0.423632356145163</c:v>
                </c:pt>
                <c:pt idx="299">
                  <c:v>0.291866013091976</c:v>
                </c:pt>
              </c:numCache>
            </c:numRef>
          </c:yVal>
          <c:smooth val="0"/>
        </c:ser>
        <c:ser>
          <c:idx val="2"/>
          <c:order val="2"/>
          <c:tx>
            <c:v>Worst</c:v>
          </c:tx>
          <c:spPr>
            <a:ln w="25400" cap="rnd">
              <a:noFill/>
              <a:round/>
            </a:ln>
            <a:effectLst/>
          </c:spPr>
          <c:marker>
            <c:symbol val="circle"/>
            <c:size val="5"/>
            <c:spPr>
              <a:solidFill>
                <a:schemeClr val="accent3"/>
              </a:solidFill>
              <a:ln w="9525">
                <a:solidFill>
                  <a:schemeClr val="accent3"/>
                </a:solidFill>
              </a:ln>
              <a:effectLst/>
            </c:spPr>
          </c:marker>
          <c:xVal>
            <c:numRef>
              <c:f>Model!$CQ$141:$CQ$440</c:f>
              <c:numCache>
                <c:formatCode>General</c:formatCode>
                <c:ptCount val="300"/>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pt idx="36">
                  <c:v>370.0</c:v>
                </c:pt>
                <c:pt idx="37">
                  <c:v>380.0</c:v>
                </c:pt>
                <c:pt idx="38">
                  <c:v>390.0</c:v>
                </c:pt>
                <c:pt idx="39">
                  <c:v>400.0</c:v>
                </c:pt>
                <c:pt idx="40">
                  <c:v>410.0</c:v>
                </c:pt>
                <c:pt idx="41">
                  <c:v>420.0</c:v>
                </c:pt>
                <c:pt idx="42">
                  <c:v>430.0</c:v>
                </c:pt>
                <c:pt idx="43">
                  <c:v>440.0</c:v>
                </c:pt>
                <c:pt idx="44">
                  <c:v>450.0</c:v>
                </c:pt>
                <c:pt idx="45">
                  <c:v>460.0</c:v>
                </c:pt>
                <c:pt idx="46">
                  <c:v>470.0</c:v>
                </c:pt>
                <c:pt idx="47">
                  <c:v>480.0</c:v>
                </c:pt>
                <c:pt idx="48">
                  <c:v>490.0</c:v>
                </c:pt>
                <c:pt idx="49">
                  <c:v>500.0</c:v>
                </c:pt>
                <c:pt idx="50">
                  <c:v>510.0</c:v>
                </c:pt>
                <c:pt idx="51">
                  <c:v>520.0</c:v>
                </c:pt>
                <c:pt idx="52">
                  <c:v>530.0</c:v>
                </c:pt>
                <c:pt idx="53">
                  <c:v>540.0</c:v>
                </c:pt>
                <c:pt idx="54">
                  <c:v>550.0</c:v>
                </c:pt>
                <c:pt idx="55">
                  <c:v>560.0</c:v>
                </c:pt>
                <c:pt idx="56">
                  <c:v>570.0</c:v>
                </c:pt>
                <c:pt idx="57">
                  <c:v>580.0</c:v>
                </c:pt>
                <c:pt idx="58">
                  <c:v>590.0</c:v>
                </c:pt>
                <c:pt idx="59">
                  <c:v>600.0</c:v>
                </c:pt>
                <c:pt idx="60">
                  <c:v>610.0</c:v>
                </c:pt>
                <c:pt idx="61">
                  <c:v>620.0</c:v>
                </c:pt>
                <c:pt idx="62">
                  <c:v>630.0</c:v>
                </c:pt>
                <c:pt idx="63">
                  <c:v>640.0</c:v>
                </c:pt>
                <c:pt idx="64">
                  <c:v>650.0</c:v>
                </c:pt>
                <c:pt idx="65">
                  <c:v>660.0</c:v>
                </c:pt>
                <c:pt idx="66">
                  <c:v>670.0</c:v>
                </c:pt>
                <c:pt idx="67">
                  <c:v>680.0</c:v>
                </c:pt>
                <c:pt idx="68">
                  <c:v>690.0</c:v>
                </c:pt>
                <c:pt idx="69">
                  <c:v>700.0</c:v>
                </c:pt>
                <c:pt idx="70">
                  <c:v>710.0</c:v>
                </c:pt>
                <c:pt idx="71">
                  <c:v>720.0</c:v>
                </c:pt>
                <c:pt idx="72">
                  <c:v>730.0</c:v>
                </c:pt>
                <c:pt idx="73">
                  <c:v>740.0</c:v>
                </c:pt>
                <c:pt idx="74">
                  <c:v>750.0</c:v>
                </c:pt>
                <c:pt idx="75">
                  <c:v>760.0</c:v>
                </c:pt>
                <c:pt idx="76">
                  <c:v>770.0</c:v>
                </c:pt>
                <c:pt idx="77">
                  <c:v>780.0</c:v>
                </c:pt>
                <c:pt idx="78">
                  <c:v>790.0</c:v>
                </c:pt>
                <c:pt idx="79">
                  <c:v>800.0</c:v>
                </c:pt>
                <c:pt idx="80">
                  <c:v>810.0</c:v>
                </c:pt>
                <c:pt idx="81">
                  <c:v>820.0</c:v>
                </c:pt>
                <c:pt idx="82">
                  <c:v>830.0</c:v>
                </c:pt>
                <c:pt idx="83">
                  <c:v>840.0</c:v>
                </c:pt>
                <c:pt idx="84">
                  <c:v>850.0</c:v>
                </c:pt>
                <c:pt idx="85">
                  <c:v>860.0</c:v>
                </c:pt>
                <c:pt idx="86">
                  <c:v>870.0</c:v>
                </c:pt>
                <c:pt idx="87">
                  <c:v>880.0</c:v>
                </c:pt>
                <c:pt idx="88">
                  <c:v>890.0</c:v>
                </c:pt>
                <c:pt idx="89">
                  <c:v>900.0</c:v>
                </c:pt>
                <c:pt idx="90">
                  <c:v>910.0</c:v>
                </c:pt>
                <c:pt idx="91">
                  <c:v>920.0</c:v>
                </c:pt>
                <c:pt idx="92">
                  <c:v>930.0</c:v>
                </c:pt>
                <c:pt idx="93">
                  <c:v>940.0</c:v>
                </c:pt>
                <c:pt idx="94">
                  <c:v>950.0</c:v>
                </c:pt>
                <c:pt idx="95">
                  <c:v>960.0</c:v>
                </c:pt>
                <c:pt idx="96">
                  <c:v>970.0</c:v>
                </c:pt>
                <c:pt idx="97">
                  <c:v>980.0</c:v>
                </c:pt>
                <c:pt idx="98">
                  <c:v>990.0</c:v>
                </c:pt>
                <c:pt idx="99">
                  <c:v>1000.0</c:v>
                </c:pt>
                <c:pt idx="100">
                  <c:v>1010.0</c:v>
                </c:pt>
                <c:pt idx="101">
                  <c:v>1020.0</c:v>
                </c:pt>
                <c:pt idx="102">
                  <c:v>1030.0</c:v>
                </c:pt>
                <c:pt idx="103">
                  <c:v>1040.0</c:v>
                </c:pt>
                <c:pt idx="104">
                  <c:v>1050.0</c:v>
                </c:pt>
                <c:pt idx="105">
                  <c:v>1060.0</c:v>
                </c:pt>
                <c:pt idx="106">
                  <c:v>1070.0</c:v>
                </c:pt>
                <c:pt idx="107">
                  <c:v>1080.0</c:v>
                </c:pt>
                <c:pt idx="108">
                  <c:v>1090.0</c:v>
                </c:pt>
                <c:pt idx="109">
                  <c:v>1100.0</c:v>
                </c:pt>
                <c:pt idx="110">
                  <c:v>1110.0</c:v>
                </c:pt>
                <c:pt idx="111">
                  <c:v>1120.0</c:v>
                </c:pt>
                <c:pt idx="112">
                  <c:v>1130.0</c:v>
                </c:pt>
                <c:pt idx="113">
                  <c:v>1140.0</c:v>
                </c:pt>
                <c:pt idx="114">
                  <c:v>1150.0</c:v>
                </c:pt>
                <c:pt idx="115">
                  <c:v>1160.0</c:v>
                </c:pt>
                <c:pt idx="116">
                  <c:v>1170.0</c:v>
                </c:pt>
                <c:pt idx="117">
                  <c:v>1180.0</c:v>
                </c:pt>
                <c:pt idx="118">
                  <c:v>1190.0</c:v>
                </c:pt>
                <c:pt idx="119">
                  <c:v>1200.0</c:v>
                </c:pt>
                <c:pt idx="120">
                  <c:v>1210.0</c:v>
                </c:pt>
                <c:pt idx="121">
                  <c:v>1220.0</c:v>
                </c:pt>
                <c:pt idx="122">
                  <c:v>1230.0</c:v>
                </c:pt>
                <c:pt idx="123">
                  <c:v>1240.0</c:v>
                </c:pt>
                <c:pt idx="124">
                  <c:v>1250.0</c:v>
                </c:pt>
                <c:pt idx="125">
                  <c:v>1260.0</c:v>
                </c:pt>
                <c:pt idx="126">
                  <c:v>1270.0</c:v>
                </c:pt>
                <c:pt idx="127">
                  <c:v>1280.0</c:v>
                </c:pt>
                <c:pt idx="128">
                  <c:v>1290.0</c:v>
                </c:pt>
                <c:pt idx="129">
                  <c:v>1300.0</c:v>
                </c:pt>
                <c:pt idx="130">
                  <c:v>1310.0</c:v>
                </c:pt>
                <c:pt idx="131">
                  <c:v>1320.0</c:v>
                </c:pt>
                <c:pt idx="132">
                  <c:v>1330.0</c:v>
                </c:pt>
                <c:pt idx="133">
                  <c:v>1340.0</c:v>
                </c:pt>
                <c:pt idx="134">
                  <c:v>1350.0</c:v>
                </c:pt>
                <c:pt idx="135">
                  <c:v>1360.0</c:v>
                </c:pt>
                <c:pt idx="136">
                  <c:v>1370.0</c:v>
                </c:pt>
                <c:pt idx="137">
                  <c:v>1380.0</c:v>
                </c:pt>
                <c:pt idx="138">
                  <c:v>1390.0</c:v>
                </c:pt>
                <c:pt idx="139">
                  <c:v>1400.0</c:v>
                </c:pt>
                <c:pt idx="140">
                  <c:v>1410.0</c:v>
                </c:pt>
                <c:pt idx="141">
                  <c:v>1420.0</c:v>
                </c:pt>
                <c:pt idx="142">
                  <c:v>1430.0</c:v>
                </c:pt>
                <c:pt idx="143">
                  <c:v>1440.0</c:v>
                </c:pt>
                <c:pt idx="144">
                  <c:v>1450.0</c:v>
                </c:pt>
                <c:pt idx="145">
                  <c:v>1460.0</c:v>
                </c:pt>
                <c:pt idx="146">
                  <c:v>1470.0</c:v>
                </c:pt>
                <c:pt idx="147">
                  <c:v>1480.0</c:v>
                </c:pt>
                <c:pt idx="148">
                  <c:v>1490.0</c:v>
                </c:pt>
                <c:pt idx="149">
                  <c:v>1500.0</c:v>
                </c:pt>
                <c:pt idx="150">
                  <c:v>1510.0</c:v>
                </c:pt>
                <c:pt idx="151">
                  <c:v>1520.0</c:v>
                </c:pt>
                <c:pt idx="152">
                  <c:v>1530.0</c:v>
                </c:pt>
                <c:pt idx="153">
                  <c:v>1540.0</c:v>
                </c:pt>
                <c:pt idx="154">
                  <c:v>1550.0</c:v>
                </c:pt>
                <c:pt idx="155">
                  <c:v>1560.0</c:v>
                </c:pt>
                <c:pt idx="156">
                  <c:v>1570.0</c:v>
                </c:pt>
                <c:pt idx="157">
                  <c:v>1580.0</c:v>
                </c:pt>
                <c:pt idx="158">
                  <c:v>1590.0</c:v>
                </c:pt>
                <c:pt idx="159">
                  <c:v>1600.0</c:v>
                </c:pt>
                <c:pt idx="160">
                  <c:v>1610.0</c:v>
                </c:pt>
                <c:pt idx="161">
                  <c:v>1620.0</c:v>
                </c:pt>
                <c:pt idx="162">
                  <c:v>1630.0</c:v>
                </c:pt>
                <c:pt idx="163">
                  <c:v>1640.0</c:v>
                </c:pt>
                <c:pt idx="164">
                  <c:v>1650.0</c:v>
                </c:pt>
                <c:pt idx="165">
                  <c:v>1660.0</c:v>
                </c:pt>
                <c:pt idx="166">
                  <c:v>1670.0</c:v>
                </c:pt>
                <c:pt idx="167">
                  <c:v>1680.0</c:v>
                </c:pt>
                <c:pt idx="168">
                  <c:v>1690.0</c:v>
                </c:pt>
                <c:pt idx="169">
                  <c:v>1700.0</c:v>
                </c:pt>
                <c:pt idx="170">
                  <c:v>1710.0</c:v>
                </c:pt>
                <c:pt idx="171">
                  <c:v>1720.0</c:v>
                </c:pt>
                <c:pt idx="172">
                  <c:v>1730.0</c:v>
                </c:pt>
                <c:pt idx="173">
                  <c:v>1740.0</c:v>
                </c:pt>
                <c:pt idx="174">
                  <c:v>1750.0</c:v>
                </c:pt>
                <c:pt idx="175">
                  <c:v>1760.0</c:v>
                </c:pt>
                <c:pt idx="176">
                  <c:v>1770.0</c:v>
                </c:pt>
                <c:pt idx="177">
                  <c:v>1780.0</c:v>
                </c:pt>
                <c:pt idx="178">
                  <c:v>1790.0</c:v>
                </c:pt>
                <c:pt idx="179">
                  <c:v>1800.0</c:v>
                </c:pt>
                <c:pt idx="180">
                  <c:v>1810.0</c:v>
                </c:pt>
                <c:pt idx="181">
                  <c:v>1820.0</c:v>
                </c:pt>
                <c:pt idx="182">
                  <c:v>1830.0</c:v>
                </c:pt>
                <c:pt idx="183">
                  <c:v>1840.0</c:v>
                </c:pt>
                <c:pt idx="184">
                  <c:v>1850.0</c:v>
                </c:pt>
                <c:pt idx="185">
                  <c:v>1860.0</c:v>
                </c:pt>
                <c:pt idx="186">
                  <c:v>1870.0</c:v>
                </c:pt>
                <c:pt idx="187">
                  <c:v>1880.0</c:v>
                </c:pt>
                <c:pt idx="188">
                  <c:v>1890.0</c:v>
                </c:pt>
                <c:pt idx="189">
                  <c:v>1900.0</c:v>
                </c:pt>
                <c:pt idx="190">
                  <c:v>1910.0</c:v>
                </c:pt>
                <c:pt idx="191">
                  <c:v>1920.0</c:v>
                </c:pt>
                <c:pt idx="192">
                  <c:v>1930.0</c:v>
                </c:pt>
                <c:pt idx="193">
                  <c:v>1940.0</c:v>
                </c:pt>
                <c:pt idx="194">
                  <c:v>1950.0</c:v>
                </c:pt>
                <c:pt idx="195">
                  <c:v>1960.0</c:v>
                </c:pt>
                <c:pt idx="196">
                  <c:v>1970.0</c:v>
                </c:pt>
                <c:pt idx="197">
                  <c:v>1980.0</c:v>
                </c:pt>
                <c:pt idx="198">
                  <c:v>1990.0</c:v>
                </c:pt>
                <c:pt idx="199">
                  <c:v>2000.0</c:v>
                </c:pt>
                <c:pt idx="200">
                  <c:v>2010.0</c:v>
                </c:pt>
                <c:pt idx="201">
                  <c:v>2020.0</c:v>
                </c:pt>
                <c:pt idx="202">
                  <c:v>2030.0</c:v>
                </c:pt>
                <c:pt idx="203">
                  <c:v>2040.0</c:v>
                </c:pt>
                <c:pt idx="204">
                  <c:v>2050.0</c:v>
                </c:pt>
                <c:pt idx="205">
                  <c:v>2060.0</c:v>
                </c:pt>
                <c:pt idx="206">
                  <c:v>2070.0</c:v>
                </c:pt>
                <c:pt idx="207">
                  <c:v>2080.0</c:v>
                </c:pt>
                <c:pt idx="208">
                  <c:v>2090.0</c:v>
                </c:pt>
                <c:pt idx="209">
                  <c:v>2100.0</c:v>
                </c:pt>
                <c:pt idx="210">
                  <c:v>2110.0</c:v>
                </c:pt>
                <c:pt idx="211">
                  <c:v>2120.0</c:v>
                </c:pt>
                <c:pt idx="212">
                  <c:v>2130.0</c:v>
                </c:pt>
                <c:pt idx="213">
                  <c:v>2140.0</c:v>
                </c:pt>
                <c:pt idx="214">
                  <c:v>2150.0</c:v>
                </c:pt>
                <c:pt idx="215">
                  <c:v>2160.0</c:v>
                </c:pt>
                <c:pt idx="216">
                  <c:v>2170.0</c:v>
                </c:pt>
                <c:pt idx="217">
                  <c:v>2180.0</c:v>
                </c:pt>
                <c:pt idx="218">
                  <c:v>2190.0</c:v>
                </c:pt>
                <c:pt idx="219">
                  <c:v>2200.0</c:v>
                </c:pt>
                <c:pt idx="220">
                  <c:v>2210.0</c:v>
                </c:pt>
                <c:pt idx="221">
                  <c:v>2220.0</c:v>
                </c:pt>
                <c:pt idx="222">
                  <c:v>2230.0</c:v>
                </c:pt>
                <c:pt idx="223">
                  <c:v>2240.0</c:v>
                </c:pt>
                <c:pt idx="224">
                  <c:v>2250.0</c:v>
                </c:pt>
                <c:pt idx="225">
                  <c:v>2260.0</c:v>
                </c:pt>
                <c:pt idx="226">
                  <c:v>2270.0</c:v>
                </c:pt>
                <c:pt idx="227">
                  <c:v>2280.0</c:v>
                </c:pt>
                <c:pt idx="228">
                  <c:v>2290.0</c:v>
                </c:pt>
                <c:pt idx="229">
                  <c:v>2300.0</c:v>
                </c:pt>
                <c:pt idx="230">
                  <c:v>2310.0</c:v>
                </c:pt>
                <c:pt idx="231">
                  <c:v>2320.0</c:v>
                </c:pt>
                <c:pt idx="232">
                  <c:v>2330.0</c:v>
                </c:pt>
                <c:pt idx="233">
                  <c:v>2340.0</c:v>
                </c:pt>
                <c:pt idx="234">
                  <c:v>2350.0</c:v>
                </c:pt>
                <c:pt idx="235">
                  <c:v>2360.0</c:v>
                </c:pt>
                <c:pt idx="236">
                  <c:v>2370.0</c:v>
                </c:pt>
                <c:pt idx="237">
                  <c:v>2380.0</c:v>
                </c:pt>
                <c:pt idx="238">
                  <c:v>2390.0</c:v>
                </c:pt>
                <c:pt idx="239">
                  <c:v>2400.0</c:v>
                </c:pt>
                <c:pt idx="240">
                  <c:v>2410.0</c:v>
                </c:pt>
                <c:pt idx="241">
                  <c:v>2420.0</c:v>
                </c:pt>
                <c:pt idx="242">
                  <c:v>2430.0</c:v>
                </c:pt>
                <c:pt idx="243">
                  <c:v>2440.0</c:v>
                </c:pt>
                <c:pt idx="244">
                  <c:v>2450.0</c:v>
                </c:pt>
                <c:pt idx="245">
                  <c:v>2460.0</c:v>
                </c:pt>
                <c:pt idx="246">
                  <c:v>2470.0</c:v>
                </c:pt>
                <c:pt idx="247">
                  <c:v>2480.0</c:v>
                </c:pt>
                <c:pt idx="248">
                  <c:v>2490.0</c:v>
                </c:pt>
                <c:pt idx="249">
                  <c:v>2500.0</c:v>
                </c:pt>
                <c:pt idx="250">
                  <c:v>2510.0</c:v>
                </c:pt>
                <c:pt idx="251">
                  <c:v>2520.0</c:v>
                </c:pt>
                <c:pt idx="252">
                  <c:v>2530.0</c:v>
                </c:pt>
                <c:pt idx="253">
                  <c:v>2540.0</c:v>
                </c:pt>
                <c:pt idx="254">
                  <c:v>2550.0</c:v>
                </c:pt>
                <c:pt idx="255">
                  <c:v>2560.0</c:v>
                </c:pt>
                <c:pt idx="256">
                  <c:v>2570.0</c:v>
                </c:pt>
                <c:pt idx="257">
                  <c:v>2580.0</c:v>
                </c:pt>
                <c:pt idx="258">
                  <c:v>2590.0</c:v>
                </c:pt>
                <c:pt idx="259">
                  <c:v>2600.0</c:v>
                </c:pt>
                <c:pt idx="260">
                  <c:v>2610.0</c:v>
                </c:pt>
                <c:pt idx="261">
                  <c:v>2620.0</c:v>
                </c:pt>
                <c:pt idx="262">
                  <c:v>2630.0</c:v>
                </c:pt>
                <c:pt idx="263">
                  <c:v>2640.0</c:v>
                </c:pt>
                <c:pt idx="264">
                  <c:v>2650.0</c:v>
                </c:pt>
                <c:pt idx="265">
                  <c:v>2660.0</c:v>
                </c:pt>
                <c:pt idx="266">
                  <c:v>2670.0</c:v>
                </c:pt>
                <c:pt idx="267">
                  <c:v>2680.0</c:v>
                </c:pt>
                <c:pt idx="268">
                  <c:v>2690.0</c:v>
                </c:pt>
                <c:pt idx="269">
                  <c:v>2700.0</c:v>
                </c:pt>
                <c:pt idx="270">
                  <c:v>2710.0</c:v>
                </c:pt>
                <c:pt idx="271">
                  <c:v>2720.0</c:v>
                </c:pt>
                <c:pt idx="272">
                  <c:v>2730.0</c:v>
                </c:pt>
                <c:pt idx="273">
                  <c:v>2740.0</c:v>
                </c:pt>
                <c:pt idx="274">
                  <c:v>2750.0</c:v>
                </c:pt>
                <c:pt idx="275">
                  <c:v>2760.0</c:v>
                </c:pt>
                <c:pt idx="276">
                  <c:v>2770.0</c:v>
                </c:pt>
                <c:pt idx="277">
                  <c:v>2780.0</c:v>
                </c:pt>
                <c:pt idx="278">
                  <c:v>2790.0</c:v>
                </c:pt>
                <c:pt idx="279">
                  <c:v>2800.0</c:v>
                </c:pt>
                <c:pt idx="280">
                  <c:v>2810.0</c:v>
                </c:pt>
                <c:pt idx="281">
                  <c:v>2820.0</c:v>
                </c:pt>
                <c:pt idx="282">
                  <c:v>2830.0</c:v>
                </c:pt>
                <c:pt idx="283">
                  <c:v>2840.0</c:v>
                </c:pt>
                <c:pt idx="284">
                  <c:v>2850.0</c:v>
                </c:pt>
                <c:pt idx="285">
                  <c:v>2860.0</c:v>
                </c:pt>
                <c:pt idx="286">
                  <c:v>2870.0</c:v>
                </c:pt>
                <c:pt idx="287">
                  <c:v>2880.0</c:v>
                </c:pt>
                <c:pt idx="288">
                  <c:v>2890.0</c:v>
                </c:pt>
                <c:pt idx="289">
                  <c:v>2900.0</c:v>
                </c:pt>
                <c:pt idx="290">
                  <c:v>2910.0</c:v>
                </c:pt>
                <c:pt idx="291">
                  <c:v>2920.0</c:v>
                </c:pt>
                <c:pt idx="292">
                  <c:v>2930.0</c:v>
                </c:pt>
                <c:pt idx="293">
                  <c:v>2940.0</c:v>
                </c:pt>
                <c:pt idx="294">
                  <c:v>2950.0</c:v>
                </c:pt>
                <c:pt idx="295">
                  <c:v>2960.0</c:v>
                </c:pt>
                <c:pt idx="296">
                  <c:v>2970.0</c:v>
                </c:pt>
                <c:pt idx="297">
                  <c:v>2980.0</c:v>
                </c:pt>
                <c:pt idx="298">
                  <c:v>2990.0</c:v>
                </c:pt>
                <c:pt idx="299">
                  <c:v>3000.0</c:v>
                </c:pt>
              </c:numCache>
            </c:numRef>
          </c:xVal>
          <c:yVal>
            <c:numRef>
              <c:f>Model!$CR$141:$CR$440</c:f>
              <c:numCache>
                <c:formatCode>General</c:formatCode>
                <c:ptCount val="300"/>
                <c:pt idx="0">
                  <c:v>24147.4115532746</c:v>
                </c:pt>
                <c:pt idx="1">
                  <c:v>12045.69439719726</c:v>
                </c:pt>
                <c:pt idx="2">
                  <c:v>8045.583609299134</c:v>
                </c:pt>
                <c:pt idx="3">
                  <c:v>6053.440447763721</c:v>
                </c:pt>
                <c:pt idx="4">
                  <c:v>4797.167761735383</c:v>
                </c:pt>
                <c:pt idx="5">
                  <c:v>4000.230951603326</c:v>
                </c:pt>
                <c:pt idx="6">
                  <c:v>3433.218119027463</c:v>
                </c:pt>
                <c:pt idx="7">
                  <c:v>2994.523212784727</c:v>
                </c:pt>
                <c:pt idx="8">
                  <c:v>2664.889445731355</c:v>
                </c:pt>
                <c:pt idx="9">
                  <c:v>2400.674424616344</c:v>
                </c:pt>
                <c:pt idx="10">
                  <c:v>2185.037430144283</c:v>
                </c:pt>
                <c:pt idx="11">
                  <c:v>1996.264624999814</c:v>
                </c:pt>
                <c:pt idx="12">
                  <c:v>1845.101278736158</c:v>
                </c:pt>
                <c:pt idx="13">
                  <c:v>1714.421354972694</c:v>
                </c:pt>
                <c:pt idx="14">
                  <c:v>1595.24524357525</c:v>
                </c:pt>
                <c:pt idx="15">
                  <c:v>1490.718084162188</c:v>
                </c:pt>
                <c:pt idx="16">
                  <c:v>1407.776349362471</c:v>
                </c:pt>
                <c:pt idx="17">
                  <c:v>1327.81788330379</c:v>
                </c:pt>
                <c:pt idx="18">
                  <c:v>1259.794942296681</c:v>
                </c:pt>
                <c:pt idx="19">
                  <c:v>1202.818857572597</c:v>
                </c:pt>
                <c:pt idx="20">
                  <c:v>1149.177061065064</c:v>
                </c:pt>
                <c:pt idx="21">
                  <c:v>1095.563176809487</c:v>
                </c:pt>
                <c:pt idx="22">
                  <c:v>1051.352052400207</c:v>
                </c:pt>
                <c:pt idx="23">
                  <c:v>1000.241192349047</c:v>
                </c:pt>
                <c:pt idx="24">
                  <c:v>961.2616484886723</c:v>
                </c:pt>
                <c:pt idx="25">
                  <c:v>926.0740119922989</c:v>
                </c:pt>
                <c:pt idx="26">
                  <c:v>887.1481975135571</c:v>
                </c:pt>
                <c:pt idx="27">
                  <c:v>858.2268809307335</c:v>
                </c:pt>
                <c:pt idx="28">
                  <c:v>827.686523168888</c:v>
                </c:pt>
                <c:pt idx="29">
                  <c:v>802.7253128688485</c:v>
                </c:pt>
                <c:pt idx="30">
                  <c:v>772.899462312495</c:v>
                </c:pt>
                <c:pt idx="31">
                  <c:v>751.168986088831</c:v>
                </c:pt>
                <c:pt idx="32">
                  <c:v>728.8569445341541</c:v>
                </c:pt>
                <c:pt idx="33">
                  <c:v>702.4454038283843</c:v>
                </c:pt>
                <c:pt idx="34">
                  <c:v>682.772122001676</c:v>
                </c:pt>
                <c:pt idx="35">
                  <c:v>664.6948213819514</c:v>
                </c:pt>
                <c:pt idx="36">
                  <c:v>644.6257954182026</c:v>
                </c:pt>
                <c:pt idx="37">
                  <c:v>629.7690311049104</c:v>
                </c:pt>
                <c:pt idx="38">
                  <c:v>616.6920159928022</c:v>
                </c:pt>
                <c:pt idx="39">
                  <c:v>603.4265290678577</c:v>
                </c:pt>
                <c:pt idx="40">
                  <c:v>589.0349730859904</c:v>
                </c:pt>
                <c:pt idx="41">
                  <c:v>573.6520147059516</c:v>
                </c:pt>
                <c:pt idx="42">
                  <c:v>559.3133805516636</c:v>
                </c:pt>
                <c:pt idx="43">
                  <c:v>546.0990191546607</c:v>
                </c:pt>
                <c:pt idx="44">
                  <c:v>532.2934279565987</c:v>
                </c:pt>
                <c:pt idx="45">
                  <c:v>522.4320897464859</c:v>
                </c:pt>
                <c:pt idx="46">
                  <c:v>510.6719825720286</c:v>
                </c:pt>
                <c:pt idx="47">
                  <c:v>502.3944120416222</c:v>
                </c:pt>
                <c:pt idx="48">
                  <c:v>490.6486914345956</c:v>
                </c:pt>
                <c:pt idx="49">
                  <c:v>480.7176818512957</c:v>
                </c:pt>
                <c:pt idx="50">
                  <c:v>471.2918449522505</c:v>
                </c:pt>
                <c:pt idx="51">
                  <c:v>460.7605464531889</c:v>
                </c:pt>
                <c:pt idx="52">
                  <c:v>2.812834081639039</c:v>
                </c:pt>
                <c:pt idx="53">
                  <c:v>2.065259907896689</c:v>
                </c:pt>
                <c:pt idx="54">
                  <c:v>1.753726345027644</c:v>
                </c:pt>
                <c:pt idx="55">
                  <c:v>1.160337665762654</c:v>
                </c:pt>
                <c:pt idx="56">
                  <c:v>3.338109639343656</c:v>
                </c:pt>
                <c:pt idx="57">
                  <c:v>3.594752925588179</c:v>
                </c:pt>
                <c:pt idx="58">
                  <c:v>5.690851725336643</c:v>
                </c:pt>
                <c:pt idx="59">
                  <c:v>4.444114993720177</c:v>
                </c:pt>
                <c:pt idx="60">
                  <c:v>5.661544508512631</c:v>
                </c:pt>
                <c:pt idx="61">
                  <c:v>4.2383287137568</c:v>
                </c:pt>
                <c:pt idx="62">
                  <c:v>3.95072762475138</c:v>
                </c:pt>
                <c:pt idx="63">
                  <c:v>3.323454768373722</c:v>
                </c:pt>
                <c:pt idx="64">
                  <c:v>3.756571459534598</c:v>
                </c:pt>
                <c:pt idx="65">
                  <c:v>1.733386053117784</c:v>
                </c:pt>
                <c:pt idx="66">
                  <c:v>3.009918875478887</c:v>
                </c:pt>
                <c:pt idx="67">
                  <c:v>3.846960117825119</c:v>
                </c:pt>
                <c:pt idx="68">
                  <c:v>4.25967396848182</c:v>
                </c:pt>
                <c:pt idx="69">
                  <c:v>2.400205111879131</c:v>
                </c:pt>
                <c:pt idx="70">
                  <c:v>2.800289651863749</c:v>
                </c:pt>
                <c:pt idx="71">
                  <c:v>2.679427465999424</c:v>
                </c:pt>
                <c:pt idx="72">
                  <c:v>1.919946237609109</c:v>
                </c:pt>
                <c:pt idx="73">
                  <c:v>1.335494423967702</c:v>
                </c:pt>
                <c:pt idx="74">
                  <c:v>1.47121257047479</c:v>
                </c:pt>
                <c:pt idx="75">
                  <c:v>2.50539071445678</c:v>
                </c:pt>
                <c:pt idx="76">
                  <c:v>3.266513115513589</c:v>
                </c:pt>
                <c:pt idx="77">
                  <c:v>3.201846365110895</c:v>
                </c:pt>
                <c:pt idx="78">
                  <c:v>3.307067998615139</c:v>
                </c:pt>
                <c:pt idx="79">
                  <c:v>4.344412043195004</c:v>
                </c:pt>
                <c:pt idx="80">
                  <c:v>3.7920097874121</c:v>
                </c:pt>
                <c:pt idx="81">
                  <c:v>3.0456587375445</c:v>
                </c:pt>
                <c:pt idx="82">
                  <c:v>2.522215009679257</c:v>
                </c:pt>
                <c:pt idx="83">
                  <c:v>3.398888486209441</c:v>
                </c:pt>
                <c:pt idx="84">
                  <c:v>1.385420457391774</c:v>
                </c:pt>
                <c:pt idx="85">
                  <c:v>2.825512239870703</c:v>
                </c:pt>
                <c:pt idx="86">
                  <c:v>2.435091138582493</c:v>
                </c:pt>
                <c:pt idx="87">
                  <c:v>3.949062708533801</c:v>
                </c:pt>
                <c:pt idx="88">
                  <c:v>2.497299138154631</c:v>
                </c:pt>
                <c:pt idx="89">
                  <c:v>2.751970033487851</c:v>
                </c:pt>
                <c:pt idx="90">
                  <c:v>1.733462730204565</c:v>
                </c:pt>
                <c:pt idx="91">
                  <c:v>1.587585468215821</c:v>
                </c:pt>
                <c:pt idx="92">
                  <c:v>1.163083609181285</c:v>
                </c:pt>
                <c:pt idx="93">
                  <c:v>1.48745914068013</c:v>
                </c:pt>
                <c:pt idx="94">
                  <c:v>1.498586185071417</c:v>
                </c:pt>
                <c:pt idx="95">
                  <c:v>1.716609826199374</c:v>
                </c:pt>
                <c:pt idx="96">
                  <c:v>2.522581493479947</c:v>
                </c:pt>
                <c:pt idx="97">
                  <c:v>2.690102145792707</c:v>
                </c:pt>
                <c:pt idx="98">
                  <c:v>2.519283841990955</c:v>
                </c:pt>
                <c:pt idx="99">
                  <c:v>2.8108261131631</c:v>
                </c:pt>
                <c:pt idx="100">
                  <c:v>2.896999670577315</c:v>
                </c:pt>
                <c:pt idx="101">
                  <c:v>2.034412242242297</c:v>
                </c:pt>
                <c:pt idx="102">
                  <c:v>1.897649048488574</c:v>
                </c:pt>
                <c:pt idx="103">
                  <c:v>1.539190844476707</c:v>
                </c:pt>
                <c:pt idx="104">
                  <c:v>228.927690998501</c:v>
                </c:pt>
                <c:pt idx="105">
                  <c:v>226.9034519776351</c:v>
                </c:pt>
                <c:pt idx="106">
                  <c:v>224.699028809114</c:v>
                </c:pt>
                <c:pt idx="107">
                  <c:v>222.7360512058146</c:v>
                </c:pt>
                <c:pt idx="108">
                  <c:v>220.5236021901015</c:v>
                </c:pt>
                <c:pt idx="109">
                  <c:v>217.311382261832</c:v>
                </c:pt>
                <c:pt idx="110">
                  <c:v>215.659794340077</c:v>
                </c:pt>
                <c:pt idx="111">
                  <c:v>213.3886906545702</c:v>
                </c:pt>
                <c:pt idx="112">
                  <c:v>212.2328682589302</c:v>
                </c:pt>
                <c:pt idx="113">
                  <c:v>209.6424024762721</c:v>
                </c:pt>
                <c:pt idx="114">
                  <c:v>208.9772990290098</c:v>
                </c:pt>
                <c:pt idx="115">
                  <c:v>206.900000764177</c:v>
                </c:pt>
                <c:pt idx="116">
                  <c:v>206.2092442608069</c:v>
                </c:pt>
                <c:pt idx="117">
                  <c:v>203.4332100350348</c:v>
                </c:pt>
                <c:pt idx="118">
                  <c:v>202.3947373669442</c:v>
                </c:pt>
                <c:pt idx="119">
                  <c:v>200.7123917222013</c:v>
                </c:pt>
                <c:pt idx="120">
                  <c:v>198.9486740414161</c:v>
                </c:pt>
                <c:pt idx="121">
                  <c:v>197.0031574720622</c:v>
                </c:pt>
                <c:pt idx="122">
                  <c:v>194.7097422241622</c:v>
                </c:pt>
                <c:pt idx="123">
                  <c:v>194.2035977908679</c:v>
                </c:pt>
                <c:pt idx="124">
                  <c:v>191.685852062453</c:v>
                </c:pt>
                <c:pt idx="125">
                  <c:v>190.7757338965403</c:v>
                </c:pt>
                <c:pt idx="126">
                  <c:v>189.420013435805</c:v>
                </c:pt>
                <c:pt idx="127">
                  <c:v>187.8317278629197</c:v>
                </c:pt>
                <c:pt idx="128">
                  <c:v>185.3226642418494</c:v>
                </c:pt>
                <c:pt idx="129">
                  <c:v>184.50121625103</c:v>
                </c:pt>
                <c:pt idx="130">
                  <c:v>182.4443407593162</c:v>
                </c:pt>
                <c:pt idx="131">
                  <c:v>181.3276949054371</c:v>
                </c:pt>
                <c:pt idx="132">
                  <c:v>180.0712529131447</c:v>
                </c:pt>
                <c:pt idx="133">
                  <c:v>179.3097661692968</c:v>
                </c:pt>
                <c:pt idx="134">
                  <c:v>178.1180371267271</c:v>
                </c:pt>
                <c:pt idx="135">
                  <c:v>176.7569255950032</c:v>
                </c:pt>
                <c:pt idx="136">
                  <c:v>175.5705313200804</c:v>
                </c:pt>
                <c:pt idx="137">
                  <c:v>174.1548913718229</c:v>
                </c:pt>
                <c:pt idx="138">
                  <c:v>173.3511713375526</c:v>
                </c:pt>
                <c:pt idx="139">
                  <c:v>171.703061578019</c:v>
                </c:pt>
                <c:pt idx="140">
                  <c:v>170.2131894936701</c:v>
                </c:pt>
                <c:pt idx="141">
                  <c:v>168.8952210588616</c:v>
                </c:pt>
                <c:pt idx="142">
                  <c:v>167.7530647690011</c:v>
                </c:pt>
                <c:pt idx="143">
                  <c:v>166.6762896501384</c:v>
                </c:pt>
                <c:pt idx="144">
                  <c:v>165.7438741331982</c:v>
                </c:pt>
                <c:pt idx="145">
                  <c:v>165.514688341993</c:v>
                </c:pt>
                <c:pt idx="146">
                  <c:v>163.566632405091</c:v>
                </c:pt>
                <c:pt idx="147">
                  <c:v>162.1715250649995</c:v>
                </c:pt>
                <c:pt idx="148">
                  <c:v>160.9414589998894</c:v>
                </c:pt>
                <c:pt idx="149">
                  <c:v>159.3629968004457</c:v>
                </c:pt>
                <c:pt idx="150">
                  <c:v>158.4893938287755</c:v>
                </c:pt>
                <c:pt idx="151">
                  <c:v>157.5413965002397</c:v>
                </c:pt>
                <c:pt idx="152">
                  <c:v>157.3729526578813</c:v>
                </c:pt>
                <c:pt idx="153">
                  <c:v>155.5629802745168</c:v>
                </c:pt>
                <c:pt idx="154">
                  <c:v>155.0140241971887</c:v>
                </c:pt>
                <c:pt idx="155">
                  <c:v>154.171738156756</c:v>
                </c:pt>
                <c:pt idx="156">
                  <c:v>152.7836137250519</c:v>
                </c:pt>
                <c:pt idx="157">
                  <c:v>1.042133534550885</c:v>
                </c:pt>
                <c:pt idx="158">
                  <c:v>1.835985412388254</c:v>
                </c:pt>
                <c:pt idx="159">
                  <c:v>1.326174032363724</c:v>
                </c:pt>
                <c:pt idx="160">
                  <c:v>0.919588113858936</c:v>
                </c:pt>
                <c:pt idx="161">
                  <c:v>1.032738435607371</c:v>
                </c:pt>
                <c:pt idx="162">
                  <c:v>1.53195442560741</c:v>
                </c:pt>
                <c:pt idx="163">
                  <c:v>1.56630849099065</c:v>
                </c:pt>
                <c:pt idx="164">
                  <c:v>1.530836459717648</c:v>
                </c:pt>
                <c:pt idx="165">
                  <c:v>1.78368476480091</c:v>
                </c:pt>
                <c:pt idx="166">
                  <c:v>1.66163135074089</c:v>
                </c:pt>
                <c:pt idx="167">
                  <c:v>1.20237786177745</c:v>
                </c:pt>
                <c:pt idx="168">
                  <c:v>0.704655206453936</c:v>
                </c:pt>
                <c:pt idx="169">
                  <c:v>1.111095482476003</c:v>
                </c:pt>
                <c:pt idx="170">
                  <c:v>0.902852918573444</c:v>
                </c:pt>
                <c:pt idx="171">
                  <c:v>1.129504417171802</c:v>
                </c:pt>
                <c:pt idx="172">
                  <c:v>1.205177281411125</c:v>
                </c:pt>
                <c:pt idx="173">
                  <c:v>1.385047295249933</c:v>
                </c:pt>
                <c:pt idx="174">
                  <c:v>1.756177923752375</c:v>
                </c:pt>
                <c:pt idx="175">
                  <c:v>1.10865304473191</c:v>
                </c:pt>
                <c:pt idx="176">
                  <c:v>1.177941636633477</c:v>
                </c:pt>
                <c:pt idx="177">
                  <c:v>1.60973681369137</c:v>
                </c:pt>
                <c:pt idx="178">
                  <c:v>0.960022224478962</c:v>
                </c:pt>
                <c:pt idx="179">
                  <c:v>0.80954162799344</c:v>
                </c:pt>
                <c:pt idx="180">
                  <c:v>1.192737428661303</c:v>
                </c:pt>
                <c:pt idx="181">
                  <c:v>1.607480888041892</c:v>
                </c:pt>
                <c:pt idx="182">
                  <c:v>0.916057610327471</c:v>
                </c:pt>
                <c:pt idx="183">
                  <c:v>1.345295675229863</c:v>
                </c:pt>
                <c:pt idx="184">
                  <c:v>1.440400052229506</c:v>
                </c:pt>
                <c:pt idx="185">
                  <c:v>1.062537737237108</c:v>
                </c:pt>
                <c:pt idx="186">
                  <c:v>0.900998496305647</c:v>
                </c:pt>
                <c:pt idx="187">
                  <c:v>1.477805062209427</c:v>
                </c:pt>
                <c:pt idx="188">
                  <c:v>1.278695849375708</c:v>
                </c:pt>
                <c:pt idx="189">
                  <c:v>0.595044005811587</c:v>
                </c:pt>
                <c:pt idx="190">
                  <c:v>1.028842687405358</c:v>
                </c:pt>
                <c:pt idx="191">
                  <c:v>1.098267229589965</c:v>
                </c:pt>
                <c:pt idx="192">
                  <c:v>1.483731932001774</c:v>
                </c:pt>
                <c:pt idx="193">
                  <c:v>0.834796618249811</c:v>
                </c:pt>
                <c:pt idx="194">
                  <c:v>1.253935973881198</c:v>
                </c:pt>
                <c:pt idx="195">
                  <c:v>1.06305216748956</c:v>
                </c:pt>
                <c:pt idx="196">
                  <c:v>0.976035210650252</c:v>
                </c:pt>
                <c:pt idx="197">
                  <c:v>0.566718105984364</c:v>
                </c:pt>
                <c:pt idx="198">
                  <c:v>0.980462673732972</c:v>
                </c:pt>
                <c:pt idx="199">
                  <c:v>1.055023764686666</c:v>
                </c:pt>
                <c:pt idx="200">
                  <c:v>0.994182923196149</c:v>
                </c:pt>
                <c:pt idx="201">
                  <c:v>1.057976769583775</c:v>
                </c:pt>
                <c:pt idx="202">
                  <c:v>1.222707834486755</c:v>
                </c:pt>
                <c:pt idx="203">
                  <c:v>1.533439530101532</c:v>
                </c:pt>
                <c:pt idx="204">
                  <c:v>0.974784232011643</c:v>
                </c:pt>
                <c:pt idx="205">
                  <c:v>1.041550891142151</c:v>
                </c:pt>
                <c:pt idx="206">
                  <c:v>1.867373227705002</c:v>
                </c:pt>
                <c:pt idx="207">
                  <c:v>0.797334829881265</c:v>
                </c:pt>
                <c:pt idx="208">
                  <c:v>0.685233797612909</c:v>
                </c:pt>
                <c:pt idx="209">
                  <c:v>114.2923129029518</c:v>
                </c:pt>
                <c:pt idx="210">
                  <c:v>114.1172371697367</c:v>
                </c:pt>
                <c:pt idx="211">
                  <c:v>113.1401264987558</c:v>
                </c:pt>
                <c:pt idx="212">
                  <c:v>112.6645825787311</c:v>
                </c:pt>
                <c:pt idx="213">
                  <c:v>112.2937660096184</c:v>
                </c:pt>
                <c:pt idx="214">
                  <c:v>111.4179775124692</c:v>
                </c:pt>
                <c:pt idx="215">
                  <c:v>111.0603177407604</c:v>
                </c:pt>
                <c:pt idx="216">
                  <c:v>110.3932856224606</c:v>
                </c:pt>
                <c:pt idx="217">
                  <c:v>110.2463758047388</c:v>
                </c:pt>
                <c:pt idx="218">
                  <c:v>109.4066494139186</c:v>
                </c:pt>
                <c:pt idx="219">
                  <c:v>109.0623019476077</c:v>
                </c:pt>
                <c:pt idx="220">
                  <c:v>108.60123280372</c:v>
                </c:pt>
                <c:pt idx="221">
                  <c:v>108.4719293296153</c:v>
                </c:pt>
                <c:pt idx="222">
                  <c:v>107.4359749979969</c:v>
                </c:pt>
                <c:pt idx="223">
                  <c:v>107.3030539846643</c:v>
                </c:pt>
                <c:pt idx="224">
                  <c:v>106.6854653733103</c:v>
                </c:pt>
                <c:pt idx="225">
                  <c:v>106.7616682820044</c:v>
                </c:pt>
                <c:pt idx="226">
                  <c:v>105.7662925307679</c:v>
                </c:pt>
                <c:pt idx="227">
                  <c:v>105.1679016128423</c:v>
                </c:pt>
                <c:pt idx="228">
                  <c:v>104.8022917139128</c:v>
                </c:pt>
                <c:pt idx="229">
                  <c:v>104.2877355596256</c:v>
                </c:pt>
                <c:pt idx="230">
                  <c:v>103.8897909534426</c:v>
                </c:pt>
                <c:pt idx="231">
                  <c:v>103.5870341253049</c:v>
                </c:pt>
                <c:pt idx="232">
                  <c:v>103.1876188737844</c:v>
                </c:pt>
                <c:pt idx="233">
                  <c:v>102.5086639095437</c:v>
                </c:pt>
                <c:pt idx="234">
                  <c:v>102.2575787656888</c:v>
                </c:pt>
                <c:pt idx="235">
                  <c:v>101.7561053296897</c:v>
                </c:pt>
                <c:pt idx="236">
                  <c:v>101.001061395667</c:v>
                </c:pt>
                <c:pt idx="237">
                  <c:v>100.931357910228</c:v>
                </c:pt>
                <c:pt idx="238">
                  <c:v>100.5650038345</c:v>
                </c:pt>
                <c:pt idx="239">
                  <c:v>100.2038185680794</c:v>
                </c:pt>
                <c:pt idx="240">
                  <c:v>99.5499263956092</c:v>
                </c:pt>
                <c:pt idx="241">
                  <c:v>99.18614304443758</c:v>
                </c:pt>
                <c:pt idx="242">
                  <c:v>98.89928737939203</c:v>
                </c:pt>
                <c:pt idx="243">
                  <c:v>98.19832433512143</c:v>
                </c:pt>
                <c:pt idx="244">
                  <c:v>98.11740219201738</c:v>
                </c:pt>
                <c:pt idx="245">
                  <c:v>97.77225302721423</c:v>
                </c:pt>
                <c:pt idx="246">
                  <c:v>97.68340937494508</c:v>
                </c:pt>
                <c:pt idx="247">
                  <c:v>96.57321505440018</c:v>
                </c:pt>
                <c:pt idx="248">
                  <c:v>96.32051221010781</c:v>
                </c:pt>
                <c:pt idx="249">
                  <c:v>95.99755954545825</c:v>
                </c:pt>
                <c:pt idx="250">
                  <c:v>95.9172022202436</c:v>
                </c:pt>
                <c:pt idx="251">
                  <c:v>94.85556088868107</c:v>
                </c:pt>
                <c:pt idx="252">
                  <c:v>94.97374246168008</c:v>
                </c:pt>
                <c:pt idx="253">
                  <c:v>94.4692301215464</c:v>
                </c:pt>
                <c:pt idx="254">
                  <c:v>93.86707413190945</c:v>
                </c:pt>
                <c:pt idx="255">
                  <c:v>93.38324385625306</c:v>
                </c:pt>
                <c:pt idx="256">
                  <c:v>93.64931281033633</c:v>
                </c:pt>
                <c:pt idx="257">
                  <c:v>93.03453167402223</c:v>
                </c:pt>
                <c:pt idx="258">
                  <c:v>92.61582901857487</c:v>
                </c:pt>
                <c:pt idx="259">
                  <c:v>92.44373397141157</c:v>
                </c:pt>
                <c:pt idx="260">
                  <c:v>91.96894556656407</c:v>
                </c:pt>
                <c:pt idx="261">
                  <c:v>1.10707037545967</c:v>
                </c:pt>
                <c:pt idx="262">
                  <c:v>0.874358307753482</c:v>
                </c:pt>
                <c:pt idx="263">
                  <c:v>1.112803253670791</c:v>
                </c:pt>
                <c:pt idx="264">
                  <c:v>0.983425158628961</c:v>
                </c:pt>
                <c:pt idx="265">
                  <c:v>0.926266004158151</c:v>
                </c:pt>
                <c:pt idx="266">
                  <c:v>0.819344266168628</c:v>
                </c:pt>
                <c:pt idx="267">
                  <c:v>0.915543623231542</c:v>
                </c:pt>
                <c:pt idx="268">
                  <c:v>0.939442587549365</c:v>
                </c:pt>
                <c:pt idx="269">
                  <c:v>0.709002816217662</c:v>
                </c:pt>
                <c:pt idx="270">
                  <c:v>0.574062514084289</c:v>
                </c:pt>
                <c:pt idx="271">
                  <c:v>0.895973470191393</c:v>
                </c:pt>
                <c:pt idx="272">
                  <c:v>0.432514753152873</c:v>
                </c:pt>
                <c:pt idx="273">
                  <c:v>0.544589967820911</c:v>
                </c:pt>
                <c:pt idx="274">
                  <c:v>0.586915777593049</c:v>
                </c:pt>
                <c:pt idx="275">
                  <c:v>0.895023906376537</c:v>
                </c:pt>
                <c:pt idx="276">
                  <c:v>0.417210990460262</c:v>
                </c:pt>
                <c:pt idx="277">
                  <c:v>0.726122431376098</c:v>
                </c:pt>
                <c:pt idx="278">
                  <c:v>0.765990349304275</c:v>
                </c:pt>
                <c:pt idx="279">
                  <c:v>1.032872365182357</c:v>
                </c:pt>
                <c:pt idx="280">
                  <c:v>0.406427075588681</c:v>
                </c:pt>
                <c:pt idx="281">
                  <c:v>0.877168490359736</c:v>
                </c:pt>
                <c:pt idx="282">
                  <c:v>1.043961010964949</c:v>
                </c:pt>
                <c:pt idx="283">
                  <c:v>1.320913226725452</c:v>
                </c:pt>
                <c:pt idx="284">
                  <c:v>0.872836475449731</c:v>
                </c:pt>
                <c:pt idx="285">
                  <c:v>1.098042662538774</c:v>
                </c:pt>
                <c:pt idx="286">
                  <c:v>1.029411031717927</c:v>
                </c:pt>
                <c:pt idx="287">
                  <c:v>0.572907876722411</c:v>
                </c:pt>
                <c:pt idx="288">
                  <c:v>0.847857352610845</c:v>
                </c:pt>
                <c:pt idx="289">
                  <c:v>0.552685424160245</c:v>
                </c:pt>
                <c:pt idx="290">
                  <c:v>0.496681789683862</c:v>
                </c:pt>
                <c:pt idx="291">
                  <c:v>0.398091542862858</c:v>
                </c:pt>
                <c:pt idx="292">
                  <c:v>0.666520190952042</c:v>
                </c:pt>
                <c:pt idx="293">
                  <c:v>0.553700191359894</c:v>
                </c:pt>
                <c:pt idx="294">
                  <c:v>0.680267605700692</c:v>
                </c:pt>
                <c:pt idx="295">
                  <c:v>0.384235294806331</c:v>
                </c:pt>
                <c:pt idx="296">
                  <c:v>0.651831864345013</c:v>
                </c:pt>
                <c:pt idx="297">
                  <c:v>0.872681080316397</c:v>
                </c:pt>
                <c:pt idx="298">
                  <c:v>0.682395327940412</c:v>
                </c:pt>
                <c:pt idx="299">
                  <c:v>0.550989798376349</c:v>
                </c:pt>
              </c:numCache>
            </c:numRef>
          </c:yVal>
          <c:smooth val="0"/>
        </c:ser>
        <c:dLbls>
          <c:showLegendKey val="0"/>
          <c:showVal val="0"/>
          <c:showCatName val="0"/>
          <c:showSerName val="0"/>
          <c:showPercent val="0"/>
          <c:showBubbleSize val="0"/>
        </c:dLbls>
        <c:axId val="1834817320"/>
        <c:axId val="2146528600"/>
      </c:scatterChart>
      <c:valAx>
        <c:axId val="1834817320"/>
        <c:scaling>
          <c:orientation val="minMax"/>
          <c:max val="3000.0"/>
        </c:scaling>
        <c:delete val="0"/>
        <c:axPos val="b"/>
        <c:title>
          <c:tx>
            <c:rich>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mn-lt"/>
                    <a:ea typeface="+mn-ea"/>
                    <a:cs typeface="+mn-cs"/>
                  </a:defRPr>
                </a:pPr>
                <a:r>
                  <a:rPr lang="en-US" sz="2000" dirty="0"/>
                  <a:t>Total</a:t>
                </a:r>
                <a:r>
                  <a:rPr lang="en-US" sz="2000" baseline="0" dirty="0"/>
                  <a:t> </a:t>
                </a:r>
                <a:r>
                  <a:rPr lang="en-US" sz="2000" baseline="0" dirty="0" smtClean="0"/>
                  <a:t>Engine Bracket Production </a:t>
                </a:r>
                <a:r>
                  <a:rPr lang="en-US" sz="2000" baseline="0" dirty="0"/>
                  <a:t>Volume </a:t>
                </a:r>
                <a:r>
                  <a:rPr lang="en-US" sz="2000" baseline="0" dirty="0" smtClean="0"/>
                  <a:t>(Design 1 + Design 2)</a:t>
                </a:r>
                <a:endParaRPr lang="en-US" sz="2000" dirty="0"/>
              </a:p>
            </c:rich>
          </c:tx>
          <c:layout>
            <c:manualLayout>
              <c:xMode val="edge"/>
              <c:yMode val="edge"/>
              <c:x val="0.210429314700089"/>
              <c:y val="0.92281571386582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46528600"/>
        <c:crosses val="autoZero"/>
        <c:crossBetween val="midCat"/>
      </c:valAx>
      <c:valAx>
        <c:axId val="2146528600"/>
        <c:scaling>
          <c:orientation val="minMax"/>
          <c:max val="3000.0"/>
          <c:min val="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 Cost difference between </a:t>
                </a:r>
                <a:r>
                  <a:rPr lang="en-US" sz="1600" dirty="0" smtClean="0">
                    <a:solidFill>
                      <a:srgbClr val="800000"/>
                    </a:solidFill>
                  </a:rPr>
                  <a:t>one machine</a:t>
                </a:r>
                <a:r>
                  <a:rPr lang="en-US" sz="1600" baseline="0" dirty="0" smtClean="0">
                    <a:solidFill>
                      <a:srgbClr val="800000"/>
                    </a:solidFill>
                  </a:rPr>
                  <a:t> – one design </a:t>
                </a:r>
                <a:r>
                  <a:rPr lang="en-US" sz="1600" baseline="0" dirty="0" smtClean="0"/>
                  <a:t>and </a:t>
                </a:r>
                <a:r>
                  <a:rPr lang="en-US" sz="1600" baseline="0" dirty="0" smtClean="0">
                    <a:solidFill>
                      <a:srgbClr val="800000"/>
                    </a:solidFill>
                  </a:rPr>
                  <a:t>one-machine-many designs </a:t>
                </a:r>
                <a:r>
                  <a:rPr lang="en-US" sz="1600" baseline="0" dirty="0" smtClean="0"/>
                  <a:t>(</a:t>
                </a:r>
                <a:r>
                  <a:rPr lang="en-US" sz="1600" dirty="0" smtClean="0"/>
                  <a:t>$</a:t>
                </a:r>
                <a:r>
                  <a:rPr lang="en-US" sz="1600" dirty="0" smtClean="0"/>
                  <a:t>/ engine</a:t>
                </a:r>
                <a:r>
                  <a:rPr lang="en-US" sz="1600" baseline="0" dirty="0" smtClean="0"/>
                  <a:t> </a:t>
                </a:r>
                <a:r>
                  <a:rPr lang="en-US" sz="1600" dirty="0" smtClean="0"/>
                  <a:t>bracket)</a:t>
                </a:r>
                <a:endParaRPr lang="en-US" sz="1600" dirty="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34817320"/>
        <c:crosses val="autoZero"/>
        <c:crossBetween val="midCat"/>
      </c:valAx>
      <c:spPr>
        <a:noFill/>
        <a:ln>
          <a:noFill/>
        </a:ln>
        <a:effectLst/>
      </c:spPr>
    </c:plotArea>
    <c:legend>
      <c:legendPos val="r"/>
      <c:layout>
        <c:manualLayout>
          <c:xMode val="edge"/>
          <c:yMode val="edge"/>
          <c:x val="0.856077356640024"/>
          <c:y val="0.482042607080226"/>
          <c:w val="0.11176897853443"/>
          <c:h val="0.20458454085607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895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9225" y="0"/>
            <a:ext cx="3028950" cy="463550"/>
          </a:xfrm>
          <a:prstGeom prst="rect">
            <a:avLst/>
          </a:prstGeom>
        </p:spPr>
        <p:txBody>
          <a:bodyPr vert="horz" lIns="91440" tIns="45720" rIns="91440" bIns="45720" rtlCol="0"/>
          <a:lstStyle>
            <a:lvl1pPr algn="r">
              <a:defRPr sz="1200"/>
            </a:lvl1pPr>
          </a:lstStyle>
          <a:p>
            <a:fld id="{D569F5B1-D14C-D247-9DCF-32B63FD64809}" type="datetimeFigureOut">
              <a:rPr lang="en-US" smtClean="0"/>
              <a:t>11/11/15</a:t>
            </a:fld>
            <a:endParaRPr lang="en-US"/>
          </a:p>
        </p:txBody>
      </p:sp>
      <p:sp>
        <p:nvSpPr>
          <p:cNvPr id="4" name="Footer Placeholder 3"/>
          <p:cNvSpPr>
            <a:spLocks noGrp="1"/>
          </p:cNvSpPr>
          <p:nvPr>
            <p:ph type="ftr" sz="quarter" idx="2"/>
          </p:nvPr>
        </p:nvSpPr>
        <p:spPr>
          <a:xfrm>
            <a:off x="0" y="8810625"/>
            <a:ext cx="302895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9225" y="8810625"/>
            <a:ext cx="3028950" cy="463550"/>
          </a:xfrm>
          <a:prstGeom prst="rect">
            <a:avLst/>
          </a:prstGeom>
        </p:spPr>
        <p:txBody>
          <a:bodyPr vert="horz" lIns="91440" tIns="45720" rIns="91440" bIns="45720" rtlCol="0" anchor="b"/>
          <a:lstStyle>
            <a:lvl1pPr algn="r">
              <a:defRPr sz="1200"/>
            </a:lvl1pPr>
          </a:lstStyle>
          <a:p>
            <a:fld id="{DC2DE09D-30C9-0740-9CF8-C00839098C3B}" type="slidenum">
              <a:rPr lang="en-US" smtClean="0"/>
              <a:t>‹#›</a:t>
            </a:fld>
            <a:endParaRPr lang="en-US"/>
          </a:p>
        </p:txBody>
      </p:sp>
    </p:spTree>
    <p:extLst>
      <p:ext uri="{BB962C8B-B14F-4D97-AF65-F5344CB8AC3E}">
        <p14:creationId xmlns:p14="http://schemas.microsoft.com/office/powerpoint/2010/main" val="2373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8897" cy="463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959248" y="0"/>
            <a:ext cx="3028897" cy="463788"/>
          </a:xfrm>
          <a:prstGeom prst="rect">
            <a:avLst/>
          </a:prstGeom>
        </p:spPr>
        <p:txBody>
          <a:bodyPr vert="horz" lIns="91440" tIns="45720" rIns="91440" bIns="45720" rtlCol="0"/>
          <a:lstStyle>
            <a:lvl1pPr algn="r">
              <a:defRPr sz="1200"/>
            </a:lvl1pPr>
          </a:lstStyle>
          <a:p>
            <a:fld id="{ECF03A95-8E1D-41DC-953D-1638F917A09B}" type="datetimeFigureOut">
              <a:rPr lang="de-DE" smtClean="0"/>
              <a:pPr/>
              <a:t>11/11/15</a:t>
            </a:fld>
            <a:endParaRPr lang="de-DE"/>
          </a:p>
        </p:txBody>
      </p:sp>
      <p:sp>
        <p:nvSpPr>
          <p:cNvPr id="4" name="Slide Image Placeholder 3"/>
          <p:cNvSpPr>
            <a:spLocks noGrp="1" noRot="1" noChangeAspect="1"/>
          </p:cNvSpPr>
          <p:nvPr>
            <p:ph type="sldImg" idx="2"/>
          </p:nvPr>
        </p:nvSpPr>
        <p:spPr>
          <a:xfrm>
            <a:off x="1176338" y="695325"/>
            <a:ext cx="4637087" cy="3478213"/>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98977" y="4405988"/>
            <a:ext cx="5591810" cy="41740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810366"/>
            <a:ext cx="3028897" cy="463788"/>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959248" y="8810366"/>
            <a:ext cx="3028897" cy="463788"/>
          </a:xfrm>
          <a:prstGeom prst="rect">
            <a:avLst/>
          </a:prstGeom>
        </p:spPr>
        <p:txBody>
          <a:bodyPr vert="horz" lIns="91440" tIns="45720" rIns="91440" bIns="45720" rtlCol="0" anchor="b"/>
          <a:lstStyle>
            <a:lvl1pPr algn="r">
              <a:defRPr sz="1200"/>
            </a:lvl1pPr>
          </a:lstStyle>
          <a:p>
            <a:fld id="{7A29C615-A225-4096-8550-6EC4F827952E}" type="slidenum">
              <a:rPr lang="de-DE" smtClean="0"/>
              <a:pPr/>
              <a:t>‹#›</a:t>
            </a:fld>
            <a:endParaRPr lang="de-DE"/>
          </a:p>
        </p:txBody>
      </p:sp>
    </p:spTree>
    <p:extLst>
      <p:ext uri="{BB962C8B-B14F-4D97-AF65-F5344CB8AC3E}">
        <p14:creationId xmlns:p14="http://schemas.microsoft.com/office/powerpoint/2010/main" val="2748601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GB" dirty="0" smtClean="0"/>
              <a:t>Good morning, everyone. Thanks for giving me this opportunity</a:t>
            </a:r>
            <a:r>
              <a:rPr lang="en-GB" baseline="0" dirty="0" smtClean="0"/>
              <a:t> to present on behalf of Erica Fuchs, who had to be in Pittsburgh today</a:t>
            </a:r>
          </a:p>
          <a:p>
            <a:pPr marL="171450" indent="-171450">
              <a:buFont typeface="Wingdings"/>
              <a:buChar char="Ø"/>
            </a:pPr>
            <a:r>
              <a:rPr lang="en-GB" baseline="0" dirty="0" smtClean="0"/>
              <a:t>Erica was going to present her work on DARPA. I’m going to present some work that has been done by a student Erica and I co-advise, along with Granger Morgan and Joana </a:t>
            </a:r>
            <a:r>
              <a:rPr lang="en-GB" baseline="0" dirty="0" err="1" smtClean="0"/>
              <a:t>Mendonca</a:t>
            </a:r>
            <a:r>
              <a:rPr lang="en-GB" baseline="0" dirty="0" smtClean="0"/>
              <a:t>.</a:t>
            </a:r>
          </a:p>
          <a:p>
            <a:pPr marL="171450" indent="-171450">
              <a:buFont typeface="Wingdings"/>
              <a:buChar char="Ø"/>
            </a:pPr>
            <a:r>
              <a:rPr lang="en-GB" baseline="0" dirty="0" smtClean="0"/>
              <a:t>This work is in the process of trying to answer a quite broad question. The valley of death is the chasm that lies between success in the laboratory and commercial success, into which many technologies fall, and fail. What we’re trying to get at, with this research, is figuring out what policymakers can do to help technologies survive that transition</a:t>
            </a:r>
          </a:p>
          <a:p>
            <a:pPr marL="171450" indent="-171450">
              <a:buFont typeface="Wingdings"/>
              <a:buChar char="Ø"/>
            </a:pPr>
            <a:r>
              <a:rPr lang="en-GB" baseline="0" dirty="0" smtClean="0"/>
              <a:t>We consider the case of metallic additive manufacturing, which is about 30 years old and is in the process of transitioning out of the lab, and we ask what can be done to help its adoption in the aviation industry</a:t>
            </a:r>
          </a:p>
          <a:p>
            <a:pPr marL="171450" indent="-171450">
              <a:buFont typeface="Wingdings"/>
              <a:buChar char="Ø"/>
            </a:pPr>
            <a:r>
              <a:rPr lang="en-GB" baseline="0" dirty="0" smtClean="0"/>
              <a:t>As we shall discuss, the combination of additive manufacturing and aviation is a somewhat extreme one, and we have learnt some interesting things by studying it</a:t>
            </a:r>
          </a:p>
          <a:p>
            <a:pPr marL="171450" indent="-171450">
              <a:buFont typeface="Wingdings"/>
              <a:buChar char="Ø"/>
            </a:pPr>
            <a:endParaRPr lang="en-GB" baseline="0" dirty="0" smtClean="0"/>
          </a:p>
          <a:p>
            <a:pPr marL="171450" indent="-171450">
              <a:buFont typeface="Wingdings"/>
              <a:buChar char="Ø"/>
            </a:pPr>
            <a:endParaRPr lang="en-GB" dirty="0" smtClean="0"/>
          </a:p>
          <a:p>
            <a:endParaRPr lang="en-GB"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1</a:t>
            </a:fld>
            <a:endParaRPr lang="de-DE"/>
          </a:p>
        </p:txBody>
      </p:sp>
    </p:spTree>
    <p:extLst>
      <p:ext uri="{BB962C8B-B14F-4D97-AF65-F5344CB8AC3E}">
        <p14:creationId xmlns:p14="http://schemas.microsoft.com/office/powerpoint/2010/main" val="101207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 now turn</a:t>
            </a:r>
            <a:r>
              <a:rPr lang="en-US" baseline="0" dirty="0" smtClean="0"/>
              <a:t> to one of our concerns with the technology</a:t>
            </a:r>
          </a:p>
          <a:p>
            <a:r>
              <a:rPr lang="en-US" baseline="0" dirty="0" smtClean="0"/>
              <a:t>- It is immature, and the Federal Aviation Administration, which is meant to ensure that US aviation is safe sets relatively broad guidelines for materials and processes that are used in aviation</a:t>
            </a:r>
          </a:p>
          <a:p>
            <a:r>
              <a:rPr lang="en-US" baseline="0" dirty="0" smtClean="0"/>
              <a:t>- Basically, the FAA says that you must demonstrate that your component has very low risk of failure</a:t>
            </a:r>
          </a:p>
          <a:p>
            <a:r>
              <a:rPr lang="en-US" baseline="0" dirty="0" smtClean="0"/>
              <a:t>- So, suppose your component is produced by a process which produces components with variable mechanical properties. You can only assume a level of that mechanical property – e.g., strength – that is such that you can be almost certain that almost all of the components produced by the process will be stronger than that number</a:t>
            </a:r>
          </a:p>
          <a:p>
            <a:r>
              <a:rPr lang="en-US" baseline="0" dirty="0" smtClean="0"/>
              <a:t>- To reach that level of statistical confidence, you would have to test a very large number of components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If the material properties are sensitive to the machine on which the thing is produced, the FAA asks that you do the testing for each combination of design and machine that you use</a:t>
            </a:r>
          </a:p>
          <a:p>
            <a:r>
              <a:rPr lang="en-US" baseline="0" dirty="0" smtClean="0"/>
              <a:t>- Now, in many cases, the FAA has pointed to databases generated, for example, by NASA and said that you can use the material properties that NASA has in this database</a:t>
            </a:r>
          </a:p>
          <a:p>
            <a:pPr marL="171450" indent="-171450">
              <a:buFontTx/>
              <a:buChar char="-"/>
            </a:pPr>
            <a:r>
              <a:rPr lang="en-US" baseline="0" dirty="0" smtClean="0"/>
              <a:t>In other cases, the FAA has said, you can do less extensive testing, but you must design the component assuming that it is only half as strong as you think it is – this is called an implicit safety factor</a:t>
            </a:r>
          </a:p>
          <a:p>
            <a:pPr marL="171450" indent="-171450">
              <a:buFontTx/>
              <a:buChar char="-"/>
            </a:pPr>
            <a:r>
              <a:rPr lang="en-US" baseline="0" dirty="0" smtClean="0"/>
              <a:t>If, in the case of additive manufacturing, the FAA decided to apply safety factors and never got rid of them, then that would undermine the advantage of </a:t>
            </a:r>
            <a:r>
              <a:rPr lang="en-US" baseline="0" dirty="0" err="1" smtClean="0"/>
              <a:t>lightweighting</a:t>
            </a: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7A29C615-A225-4096-8550-6EC4F827952E}" type="slidenum">
              <a:rPr lang="de-DE" smtClean="0"/>
              <a:pPr/>
              <a:t>11</a:t>
            </a:fld>
            <a:endParaRPr lang="de-DE"/>
          </a:p>
        </p:txBody>
      </p:sp>
    </p:spTree>
    <p:extLst>
      <p:ext uri="{BB962C8B-B14F-4D97-AF65-F5344CB8AC3E}">
        <p14:creationId xmlns:p14="http://schemas.microsoft.com/office/powerpoint/2010/main" val="30308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this chart, Jaime has calculated the cost of the engine bracket we saw</a:t>
            </a:r>
            <a:r>
              <a:rPr lang="en-US" baseline="0" dirty="0" smtClean="0"/>
              <a:t> a couple of slides ago assuming various safety factors</a:t>
            </a:r>
          </a:p>
          <a:p>
            <a:r>
              <a:rPr lang="en-US" baseline="0" dirty="0" smtClean="0"/>
              <a:t>- The bar at the bottom is drawn assuming that you can design your components using the properties that your testing shows they have</a:t>
            </a:r>
          </a:p>
          <a:p>
            <a:pPr marL="171450" indent="-171450">
              <a:buFontTx/>
              <a:buChar char="-"/>
            </a:pPr>
            <a:r>
              <a:rPr lang="en-US" baseline="0" dirty="0" smtClean="0"/>
              <a:t>The bar on top shows a safety factor of 2, which means you assume that the component has properties that are only half as good as your testing shows</a:t>
            </a:r>
          </a:p>
          <a:p>
            <a:pPr marL="171450" indent="-171450">
              <a:buFontTx/>
              <a:buChar char="-"/>
            </a:pPr>
            <a:r>
              <a:rPr lang="en-US" baseline="0" dirty="0" smtClean="0"/>
              <a:t>And obviously, as you ratchet up the safety factor, it becomes more expensive to make the component – because you use more material – and also you use up more fuel carrying it around.</a:t>
            </a:r>
          </a:p>
          <a:p>
            <a:pPr marL="171450" indent="-171450">
              <a:buFontTx/>
              <a:buChar cha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12</a:t>
            </a:fld>
            <a:endParaRPr lang="de-DE"/>
          </a:p>
        </p:txBody>
      </p:sp>
    </p:spTree>
    <p:extLst>
      <p:ext uri="{BB962C8B-B14F-4D97-AF65-F5344CB8AC3E}">
        <p14:creationId xmlns:p14="http://schemas.microsoft.com/office/powerpoint/2010/main" val="303080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second concern is that,</a:t>
            </a:r>
            <a:r>
              <a:rPr lang="en-US" baseline="0" dirty="0" smtClean="0"/>
              <a:t> as we discussed before, you have to certify every combination of material, process, design, and piece of equipment</a:t>
            </a:r>
          </a:p>
          <a:p>
            <a:r>
              <a:rPr lang="en-US" baseline="0" dirty="0" smtClean="0"/>
              <a:t>Now, one of the advantages of AM is that you can potentially have just one machine and produce whatever components you want on it</a:t>
            </a:r>
          </a:p>
          <a:p>
            <a:r>
              <a:rPr lang="en-US" baseline="0" dirty="0" smtClean="0"/>
              <a:t>But if your practice, or FAA requirement is that you can only use one machine to produce one design, that advantage goes away.</a:t>
            </a:r>
            <a:endParaRPr lang="en-US" dirty="0" smtClean="0"/>
          </a:p>
          <a:p>
            <a:endParaRPr lang="en-US"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13</a:t>
            </a:fld>
            <a:endParaRPr lang="de-DE"/>
          </a:p>
        </p:txBody>
      </p:sp>
    </p:spTree>
    <p:extLst>
      <p:ext uri="{BB962C8B-B14F-4D97-AF65-F5344CB8AC3E}">
        <p14:creationId xmlns:p14="http://schemas.microsoft.com/office/powerpoint/2010/main" val="303080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second concern is that,</a:t>
            </a:r>
            <a:r>
              <a:rPr lang="en-US" baseline="0" dirty="0" smtClean="0"/>
              <a:t> as we discussed before, you have to certify every combination of material, process, design, and piece of equipment</a:t>
            </a:r>
          </a:p>
          <a:p>
            <a:r>
              <a:rPr lang="en-US" baseline="0" dirty="0" smtClean="0"/>
              <a:t>Now, one of the advantages of AM is that you can potentially have just one machine and produce whatever components you want on it</a:t>
            </a:r>
          </a:p>
          <a:p>
            <a:r>
              <a:rPr lang="en-US" baseline="0" dirty="0" smtClean="0"/>
              <a:t>But if your practice, or FAA requirement is that you can only use one machine to produce one design, that advantage </a:t>
            </a:r>
            <a:r>
              <a:rPr lang="en-US" baseline="0" smtClean="0"/>
              <a:t>goes away.</a:t>
            </a:r>
            <a:endParaRPr lang="en-US" dirty="0" smtClean="0"/>
          </a:p>
          <a:p>
            <a:endParaRPr lang="en-US"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14</a:t>
            </a:fld>
            <a:endParaRPr lang="de-DE"/>
          </a:p>
        </p:txBody>
      </p:sp>
    </p:spTree>
    <p:extLst>
      <p:ext uri="{BB962C8B-B14F-4D97-AF65-F5344CB8AC3E}">
        <p14:creationId xmlns:p14="http://schemas.microsoft.com/office/powerpoint/2010/main" val="303080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can see that situation here – under </a:t>
            </a:r>
            <a:endParaRPr lang="en-US"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15</a:t>
            </a:fld>
            <a:endParaRPr lang="de-DE"/>
          </a:p>
        </p:txBody>
      </p:sp>
    </p:spTree>
    <p:extLst>
      <p:ext uri="{BB962C8B-B14F-4D97-AF65-F5344CB8AC3E}">
        <p14:creationId xmlns:p14="http://schemas.microsoft.com/office/powerpoint/2010/main" val="1857601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about TRL 4-7</a:t>
            </a:r>
          </a:p>
          <a:p>
            <a:endParaRPr lang="en-US"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16</a:t>
            </a:fld>
            <a:endParaRPr lang="de-DE"/>
          </a:p>
        </p:txBody>
      </p:sp>
    </p:spTree>
    <p:extLst>
      <p:ext uri="{BB962C8B-B14F-4D97-AF65-F5344CB8AC3E}">
        <p14:creationId xmlns:p14="http://schemas.microsoft.com/office/powerpoint/2010/main" val="30308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start off by talking about what motivates our research</a:t>
            </a:r>
          </a:p>
          <a:p>
            <a:pPr marL="171450" indent="-171450">
              <a:buFontTx/>
              <a:buChar char="-"/>
            </a:pPr>
            <a:r>
              <a:rPr lang="en-US" dirty="0" smtClean="0"/>
              <a:t>First,</a:t>
            </a:r>
            <a:r>
              <a:rPr lang="en-US" baseline="0" dirty="0" smtClean="0"/>
              <a:t> a quick introduction: metallic additive manufacturing is 3d printing with metals. You build a digital version of a part on a computer, and construct it, later by layer, our of a metallic powder or wire</a:t>
            </a:r>
            <a:endParaRPr lang="en-US" dirty="0" smtClean="0"/>
          </a:p>
          <a:p>
            <a:pPr marL="171450" indent="-171450">
              <a:buFontTx/>
              <a:buChar char="-"/>
            </a:pPr>
            <a:r>
              <a:rPr lang="en-US" dirty="0" smtClean="0"/>
              <a:t>Second, there is the hopefully uncontroversial premise that for an advanced economy,</a:t>
            </a:r>
            <a:r>
              <a:rPr lang="en-US" baseline="0" dirty="0" smtClean="0"/>
              <a:t> inventing and mastering new manufacturing technologies is crucial to maintaining national competitiveness</a:t>
            </a:r>
          </a:p>
          <a:p>
            <a:pPr marL="171450" indent="-171450">
              <a:buFontTx/>
              <a:buChar char="-"/>
            </a:pPr>
            <a:r>
              <a:rPr lang="en-US" baseline="0" dirty="0" smtClean="0"/>
              <a:t>Additive manufacturing is one such technology</a:t>
            </a:r>
          </a:p>
          <a:p>
            <a:pPr marL="171450" indent="-171450">
              <a:buFontTx/>
              <a:buChar char="-"/>
            </a:pPr>
            <a:r>
              <a:rPr lang="en-US" baseline="0" dirty="0" smtClean="0"/>
              <a:t>In recognition of this, the US created the National Additive Manufacturing Innovation Institute, now called America Makes</a:t>
            </a:r>
          </a:p>
          <a:p>
            <a:pPr marL="171450" indent="-171450">
              <a:buFontTx/>
              <a:buChar char="-"/>
            </a:pPr>
            <a:r>
              <a:rPr lang="en-US" baseline="0" dirty="0" smtClean="0"/>
              <a:t>The US faces intense competition from China, which seems to be coming at additive with great focus and a lot of resources</a:t>
            </a:r>
          </a:p>
          <a:p>
            <a:pPr marL="171450" indent="-171450">
              <a:buFontTx/>
              <a:buChar char="-"/>
            </a:pPr>
            <a:r>
              <a:rPr lang="en-US" baseline="0" dirty="0" smtClean="0"/>
              <a:t>In the US, </a:t>
            </a:r>
            <a:r>
              <a:rPr lang="en-US" baseline="0" dirty="0" err="1" smtClean="0"/>
              <a:t>DoD</a:t>
            </a:r>
            <a:r>
              <a:rPr lang="en-US" baseline="0" dirty="0" smtClean="0"/>
              <a:t> is an important stake holder. It is an important source of funding for America Makes, and a customer for the technologies it develops. So, AM is being seen as crucial not only to commercial, but also to strategic and military competitiveness</a:t>
            </a:r>
          </a:p>
          <a:p>
            <a:pPr marL="171450" indent="-171450">
              <a:buFontTx/>
              <a:buChar char="-"/>
            </a:pPr>
            <a:r>
              <a:rPr lang="en-US" baseline="0" dirty="0" smtClean="0"/>
              <a:t>And a lot of </a:t>
            </a:r>
            <a:r>
              <a:rPr lang="en-US" baseline="0" dirty="0" err="1" smtClean="0"/>
              <a:t>DoD’s</a:t>
            </a:r>
            <a:r>
              <a:rPr lang="en-US" baseline="0" dirty="0" smtClean="0"/>
              <a:t> interest in AM has to do with its applications in aviation, which we turn to next</a:t>
            </a:r>
          </a:p>
          <a:p>
            <a:pPr marL="171450" indent="-171450">
              <a:buFontTx/>
              <a:buChar char="-"/>
            </a:pPr>
            <a:endParaRPr lang="en-US" baseline="0" dirty="0" smtClean="0"/>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2</a:t>
            </a:fld>
            <a:endParaRPr lang="de-DE"/>
          </a:p>
        </p:txBody>
      </p:sp>
    </p:spTree>
    <p:extLst>
      <p:ext uri="{BB962C8B-B14F-4D97-AF65-F5344CB8AC3E}">
        <p14:creationId xmlns:p14="http://schemas.microsoft.com/office/powerpoint/2010/main" val="30308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Civil aviation is an important sector for the US.</a:t>
            </a:r>
            <a:r>
              <a:rPr lang="en-US" baseline="0" dirty="0" smtClean="0"/>
              <a:t> Exports of planes, spare parts, and aircraft engines together constitute the largest shore of US exports</a:t>
            </a:r>
          </a:p>
          <a:p>
            <a:pPr marL="171450" indent="-171450">
              <a:buFontTx/>
              <a:buChar char="-"/>
            </a:pPr>
            <a:r>
              <a:rPr lang="en-US" baseline="0" dirty="0" smtClean="0"/>
              <a:t>Additive manufacturing offers several advantages here </a:t>
            </a:r>
          </a:p>
          <a:p>
            <a:pPr marL="628650" lvl="1" indent="-171450">
              <a:buFontTx/>
              <a:buChar char="-"/>
            </a:pPr>
            <a:r>
              <a:rPr lang="en-US" baseline="0" dirty="0" smtClean="0"/>
              <a:t>You can make develop new parts quickly</a:t>
            </a:r>
          </a:p>
          <a:p>
            <a:pPr marL="628650" lvl="1" indent="-171450">
              <a:buFontTx/>
              <a:buChar char="-"/>
            </a:pPr>
            <a:r>
              <a:rPr lang="en-US" baseline="0" dirty="0" smtClean="0"/>
              <a:t>Technically, you can produce different parts in the field using the same machine and the same powder. So you can minimize inventory.</a:t>
            </a:r>
          </a:p>
          <a:p>
            <a:pPr marL="628650" lvl="1" indent="-171450">
              <a:buFontTx/>
              <a:buChar char="-"/>
            </a:pPr>
            <a:r>
              <a:rPr lang="en-US" baseline="0" dirty="0" smtClean="0"/>
              <a:t>Unlike traditional manufacturing, you don</a:t>
            </a:r>
            <a:r>
              <a:rPr lang="uk-UA" baseline="0" dirty="0" smtClean="0"/>
              <a:t>’</a:t>
            </a:r>
            <a:r>
              <a:rPr lang="en-US" baseline="0" dirty="0" smtClean="0"/>
              <a:t>t have to cut out and essentially throw away a lot of material before you can reveal the form within, as Michelangelo </a:t>
            </a:r>
            <a:r>
              <a:rPr lang="en-US" baseline="0" dirty="0" err="1" smtClean="0"/>
              <a:t>didn</a:t>
            </a:r>
            <a:r>
              <a:rPr lang="uk-UA" baseline="0" dirty="0" smtClean="0"/>
              <a:t>’</a:t>
            </a:r>
            <a:r>
              <a:rPr lang="en-US" baseline="0" dirty="0" smtClean="0"/>
              <a:t>t quite say. So, you waste less expensive, aviation-grade alloy</a:t>
            </a:r>
          </a:p>
          <a:p>
            <a:pPr marL="628650" lvl="1" indent="-171450">
              <a:buFontTx/>
              <a:buChar char="-"/>
            </a:pPr>
            <a:r>
              <a:rPr lang="en-US" baseline="0" dirty="0" smtClean="0"/>
              <a:t>And you can make very parsimonious shapes, which are impossible to build using traditional manufacturing techniques – so you can reduce weight. This is very valuable to airlines, which spend a lot of money on fuel</a:t>
            </a:r>
          </a:p>
          <a:p>
            <a:pPr marL="457200" lvl="1" indent="0">
              <a:buFontTx/>
              <a:buNone/>
            </a:pPr>
            <a:r>
              <a:rPr lang="en-US" baseline="0" dirty="0" smtClean="0"/>
              <a:t>This picture illustrates some of these benefits</a:t>
            </a:r>
          </a:p>
          <a:p>
            <a:pPr marL="628650" lvl="1" indent="-171450">
              <a:buFontTx/>
              <a:buChar char="-"/>
            </a:pPr>
            <a:r>
              <a:rPr lang="en-US" baseline="0" dirty="0" smtClean="0"/>
              <a:t>This is a very angular component, which was probably machined out of a much larger block of metal, most of which ended up as scrap</a:t>
            </a:r>
          </a:p>
          <a:p>
            <a:pPr marL="628650" lvl="1" indent="-171450">
              <a:buFontTx/>
              <a:buChar char="-"/>
            </a:pPr>
            <a:r>
              <a:rPr lang="en-US" baseline="0" dirty="0" smtClean="0"/>
              <a:t>Its angular because of the limitations of the processes that are used to make these things</a:t>
            </a:r>
          </a:p>
          <a:p>
            <a:pPr marL="628650" lvl="1" indent="-171450">
              <a:buFontTx/>
              <a:buChar char="-"/>
            </a:pPr>
            <a:r>
              <a:rPr lang="en-US" baseline="0" dirty="0" smtClean="0"/>
              <a:t>Now, if I could print any shape I wanted, I would put material only in those sections of the component that carried a load; I would optimize it. I would also use very close to the amount of material that I actually need.</a:t>
            </a:r>
          </a:p>
          <a:p>
            <a:pPr marL="628650" lvl="1" indent="-171450">
              <a:buFontTx/>
              <a:buChar char="-"/>
            </a:pPr>
            <a:endParaRPr lang="en-US" baseline="0" dirty="0" smtClean="0"/>
          </a:p>
          <a:p>
            <a:pPr marL="628650" lvl="1"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3</a:t>
            </a:fld>
            <a:endParaRPr lang="de-DE"/>
          </a:p>
        </p:txBody>
      </p:sp>
    </p:spTree>
    <p:extLst>
      <p:ext uri="{BB962C8B-B14F-4D97-AF65-F5344CB8AC3E}">
        <p14:creationId xmlns:p14="http://schemas.microsoft.com/office/powerpoint/2010/main" val="30308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flip side of this happy story is that we currently are not very good at additive manufacturing – it is much more of an art than science</a:t>
            </a:r>
          </a:p>
          <a:p>
            <a:pPr marL="171450" indent="-171450">
              <a:buFontTx/>
              <a:buChar char="-"/>
            </a:pPr>
            <a:r>
              <a:rPr lang="en-US" dirty="0" smtClean="0"/>
              <a:t>Components made on the same machine at different times may have properties that are different enough that this is a problem in aerospace; and components made on two</a:t>
            </a:r>
            <a:r>
              <a:rPr lang="en-US" baseline="0" dirty="0" smtClean="0"/>
              <a:t> different units of a notionally identical machine might also be quite different</a:t>
            </a:r>
            <a:endParaRPr lang="en-US" dirty="0" smtClean="0"/>
          </a:p>
          <a:p>
            <a:endParaRPr lang="en-US"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4</a:t>
            </a:fld>
            <a:endParaRPr lang="de-DE"/>
          </a:p>
        </p:txBody>
      </p:sp>
    </p:spTree>
    <p:extLst>
      <p:ext uri="{BB962C8B-B14F-4D97-AF65-F5344CB8AC3E}">
        <p14:creationId xmlns:p14="http://schemas.microsoft.com/office/powerpoint/2010/main" val="30308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also means that are</a:t>
            </a:r>
            <a:r>
              <a:rPr lang="en-US" baseline="0" dirty="0" smtClean="0"/>
              <a:t> made by policymakers, engineers, and in the market will affect what end uses the technology is good for</a:t>
            </a:r>
          </a:p>
          <a:p>
            <a:pPr marL="171450" indent="-171450">
              <a:buFontTx/>
              <a:buChar char="-"/>
            </a:pPr>
            <a:r>
              <a:rPr lang="en-US" baseline="0" dirty="0" smtClean="0"/>
              <a:t>So, in the case of composite materials, the US government, acting through NASA, actively decided that it would fund a lot of early work that was needed to get them into general, and then civil aviation</a:t>
            </a:r>
          </a:p>
          <a:p>
            <a:pPr marL="171450" indent="-171450">
              <a:buFontTx/>
              <a:buChar char="-"/>
            </a:pPr>
            <a:r>
              <a:rPr lang="en-US" baseline="0" dirty="0" smtClean="0"/>
              <a:t>Erica showed that, if manufacturers chose to stick with the prevailing technology and made it in the most economical possible way in East Asia, that would limit future applications of certain optoelectronics – a sort of dead end</a:t>
            </a:r>
          </a:p>
          <a:p>
            <a:pPr marL="171450" indent="-171450">
              <a:buFontTx/>
              <a:buChar char="-"/>
            </a:pPr>
            <a:endParaRPr lang="en-US" baseline="0" dirty="0" smtClean="0"/>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5</a:t>
            </a:fld>
            <a:endParaRPr lang="de-DE"/>
          </a:p>
        </p:txBody>
      </p:sp>
    </p:spTree>
    <p:extLst>
      <p:ext uri="{BB962C8B-B14F-4D97-AF65-F5344CB8AC3E}">
        <p14:creationId xmlns:p14="http://schemas.microsoft.com/office/powerpoint/2010/main" val="30308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start with some background information: I have made this very brief.</a:t>
            </a:r>
            <a:endParaRPr lang="en-US"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6</a:t>
            </a:fld>
            <a:endParaRPr lang="de-DE"/>
          </a:p>
        </p:txBody>
      </p:sp>
    </p:spTree>
    <p:extLst>
      <p:ext uri="{BB962C8B-B14F-4D97-AF65-F5344CB8AC3E}">
        <p14:creationId xmlns:p14="http://schemas.microsoft.com/office/powerpoint/2010/main" val="161007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7</a:t>
            </a:fld>
            <a:endParaRPr lang="de-DE"/>
          </a:p>
        </p:txBody>
      </p:sp>
    </p:spTree>
    <p:extLst>
      <p:ext uri="{BB962C8B-B14F-4D97-AF65-F5344CB8AC3E}">
        <p14:creationId xmlns:p14="http://schemas.microsoft.com/office/powerpoint/2010/main" val="161007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8</a:t>
            </a:fld>
            <a:endParaRPr lang="de-DE"/>
          </a:p>
        </p:txBody>
      </p:sp>
    </p:spTree>
    <p:extLst>
      <p:ext uri="{BB962C8B-B14F-4D97-AF65-F5344CB8AC3E}">
        <p14:creationId xmlns:p14="http://schemas.microsoft.com/office/powerpoint/2010/main" val="161007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apologize in advance for a very complicated chart.</a:t>
            </a:r>
          </a:p>
          <a:p>
            <a:r>
              <a:rPr lang="en-US" dirty="0" smtClean="0"/>
              <a:t>What we’re looking at here is the cost of producing a load-bearing</a:t>
            </a:r>
            <a:r>
              <a:rPr lang="en-US" baseline="0" dirty="0" smtClean="0"/>
              <a:t> component of an engine, a bracket</a:t>
            </a:r>
          </a:p>
          <a:p>
            <a:r>
              <a:rPr lang="en-US" baseline="0" dirty="0" smtClean="0"/>
              <a:t>The traditional way to make it is to forge it</a:t>
            </a:r>
          </a:p>
          <a:p>
            <a:r>
              <a:rPr lang="en-US" baseline="0" dirty="0" smtClean="0"/>
              <a:t>And depending on how many you make, the cost of forging it is given by this solid red line – there is some uncertainty, but not a great deal</a:t>
            </a:r>
          </a:p>
          <a:p>
            <a:r>
              <a:rPr lang="en-US" baseline="0" dirty="0" smtClean="0"/>
              <a:t>But you can also design and produce a much lighter component, using 3d printing</a:t>
            </a:r>
          </a:p>
          <a:p>
            <a:r>
              <a:rPr lang="en-US" baseline="0" dirty="0" smtClean="0"/>
              <a:t>Because the technology is immature, you have to do a lot of post-processing and testing, an so its quite expensive to make it that way</a:t>
            </a:r>
          </a:p>
          <a:p>
            <a:r>
              <a:rPr lang="en-US" baseline="0" dirty="0" smtClean="0"/>
              <a:t>The costs are also very uncertain, because there are a lot of technology choices, and we don’t know which ones are okay to make</a:t>
            </a:r>
          </a:p>
          <a:p>
            <a:r>
              <a:rPr lang="en-US" baseline="0" dirty="0" smtClean="0"/>
              <a:t>However, the heavier forging results in a heavier aircraft, and once you account for the extra cost of the fuel needed to carry that weight, AM is competitive, using even just current technology.</a:t>
            </a:r>
          </a:p>
          <a:p>
            <a:r>
              <a:rPr lang="en-US" baseline="0" dirty="0" smtClean="0"/>
              <a:t>The point of this slide is to show that we have reason to believe that the assumptions that motivated out study – that AM is particularly valuable in aviation – do have some empirical basis</a:t>
            </a:r>
          </a:p>
          <a:p>
            <a:endParaRPr lang="en-US"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10</a:t>
            </a:fld>
            <a:endParaRPr lang="de-DE"/>
          </a:p>
        </p:txBody>
      </p:sp>
    </p:spTree>
    <p:extLst>
      <p:ext uri="{BB962C8B-B14F-4D97-AF65-F5344CB8AC3E}">
        <p14:creationId xmlns:p14="http://schemas.microsoft.com/office/powerpoint/2010/main" val="161007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rgbClr val="C00000"/>
                </a:solidFill>
                <a:latin typeface="Georgia" pitchFamily="18" charset="0"/>
              </a:defRPr>
            </a:lvl1pPr>
          </a:lstStyle>
          <a:p>
            <a:r>
              <a:rPr lang="en-US" dirty="0" smtClean="0"/>
              <a:t>Click to edit Master title style</a:t>
            </a:r>
            <a:endParaRPr lang="de-DE" dirty="0"/>
          </a:p>
        </p:txBody>
      </p:sp>
      <p:sp>
        <p:nvSpPr>
          <p:cNvPr id="3" name="Content Placeholder 2"/>
          <p:cNvSpPr>
            <a:spLocks noGrp="1"/>
          </p:cNvSpPr>
          <p:nvPr>
            <p:ph idx="1"/>
          </p:nvPr>
        </p:nvSpPr>
        <p:spPr/>
        <p:txBody>
          <a:bodyPr/>
          <a:lstStyle>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6" name="Slide Number Placeholder 5"/>
          <p:cNvSpPr>
            <a:spLocks noGrp="1"/>
          </p:cNvSpPr>
          <p:nvPr>
            <p:ph type="sldNum" sz="quarter" idx="12"/>
          </p:nvPr>
        </p:nvSpPr>
        <p:spPr>
          <a:xfrm>
            <a:off x="8676456" y="0"/>
            <a:ext cx="467544" cy="365125"/>
          </a:xfrm>
          <a:solidFill>
            <a:srgbClr val="C00000"/>
          </a:solidFill>
        </p:spPr>
        <p:txBody>
          <a:bodyPr/>
          <a:lstStyle>
            <a:lvl1pPr>
              <a:defRPr sz="1800" b="1">
                <a:solidFill>
                  <a:schemeClr val="bg1"/>
                </a:solidFill>
              </a:defRPr>
            </a:lvl1pPr>
          </a:lstStyle>
          <a:p>
            <a:fld id="{44E57228-1613-4B5D-B6F4-6BBEFB0BC52A}" type="slidenum">
              <a:rPr lang="de-DE" smtClean="0"/>
              <a:pPr/>
              <a:t>‹#›</a:t>
            </a:fld>
            <a:endParaRPr lang="de-DE"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Slide Number Placeholder 6"/>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Slide Number Placeholder 8"/>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endParaRPr lang="de-D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Slide Number Placeholder 4"/>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Slide Number Placeholder 3"/>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Slide Number Placeholder 6"/>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Slide Number Placeholder 6"/>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42738-473F-4E93-954B-DCA921C8E280}" type="slidenum">
              <a:rPr lang="de-DE" smtClean="0"/>
              <a:pPr/>
              <a:t>‹#›</a:t>
            </a:fld>
            <a:endParaRPr lang="de-DE"/>
          </a:p>
        </p:txBody>
      </p:sp>
      <p:pic>
        <p:nvPicPr>
          <p:cNvPr id="7" name="Picture 6" descr="cmu log.jpg"/>
          <p:cNvPicPr>
            <a:picLocks noChangeAspect="1"/>
          </p:cNvPicPr>
          <p:nvPr userDrawn="1"/>
        </p:nvPicPr>
        <p:blipFill>
          <a:blip r:embed="rId13" cstate="print"/>
          <a:stretch>
            <a:fillRect/>
          </a:stretch>
        </p:blipFill>
        <p:spPr>
          <a:xfrm>
            <a:off x="467544" y="6165304"/>
            <a:ext cx="864096" cy="5616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microsoft.com/office/2007/relationships/hdphoto" Target="../media/hdphoto1.wdp"/><Relationship Id="rId5" Type="http://schemas.openxmlformats.org/officeDocument/2006/relationships/image" Target="../media/image29.png"/><Relationship Id="rId6" Type="http://schemas.microsoft.com/office/2007/relationships/hdphoto" Target="../media/hdphoto2.wdp"/><Relationship Id="rId7" Type="http://schemas.openxmlformats.org/officeDocument/2006/relationships/chart" Target="../charts/chart1.xml"/><Relationship Id="rId8" Type="http://schemas.openxmlformats.org/officeDocument/2006/relationships/chart" Target="../charts/chart2.xml"/><Relationship Id="rId9" Type="http://schemas.openxmlformats.org/officeDocument/2006/relationships/chart" Target="../charts/chart3.xml"/><Relationship Id="rId10" Type="http://schemas.openxmlformats.org/officeDocument/2006/relationships/chart" Target="../charts/chart4.xml"/><Relationship Id="rId11"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jpe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3ders.org/articles/20140317-airbus-signs-deal-with-china-to-make-aircraft-parts-using-3d-printers.html" TargetMode="External"/><Relationship Id="rId3" Type="http://schemas.openxmlformats.org/officeDocument/2006/relationships/hyperlink" Target="http://www.nap.edu/catalog/10395.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jpeg"/><Relationship Id="rId23" Type="http://schemas.openxmlformats.org/officeDocument/2006/relationships/image" Target="../media/image27.jpeg"/><Relationship Id="rId10" Type="http://schemas.openxmlformats.org/officeDocument/2006/relationships/image" Target="../media/image14.jpeg"/><Relationship Id="rId11" Type="http://schemas.openxmlformats.org/officeDocument/2006/relationships/image" Target="../media/image15.png"/><Relationship Id="rId12" Type="http://schemas.openxmlformats.org/officeDocument/2006/relationships/image" Target="../media/image16.jpeg"/><Relationship Id="rId13" Type="http://schemas.openxmlformats.org/officeDocument/2006/relationships/image" Target="../media/image17.jpe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jpeg"/><Relationship Id="rId17" Type="http://schemas.openxmlformats.org/officeDocument/2006/relationships/image" Target="../media/image21.gif"/><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gif"/><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2796"/>
            <a:ext cx="8100900" cy="1470025"/>
          </a:xfrm>
        </p:spPr>
        <p:txBody>
          <a:bodyPr>
            <a:noAutofit/>
          </a:bodyPr>
          <a:lstStyle/>
          <a:p>
            <a:r>
              <a:rPr lang="en-US" sz="2800" b="1" dirty="0">
                <a:latin typeface="Georgia"/>
                <a:cs typeface="Georgia"/>
              </a:rPr>
              <a:t>How can policymakers help immature technologies cross the “valley of death”? </a:t>
            </a:r>
            <a:r>
              <a:rPr lang="en-US" sz="3200" b="1" dirty="0" smtClean="0">
                <a:latin typeface="Georgia"/>
                <a:cs typeface="Georgia"/>
              </a:rPr>
              <a:t/>
            </a:r>
            <a:br>
              <a:rPr lang="en-US" sz="3200" b="1" dirty="0" smtClean="0">
                <a:latin typeface="Georgia"/>
                <a:cs typeface="Georgia"/>
              </a:rPr>
            </a:br>
            <a:r>
              <a:rPr lang="en-US" sz="2000" b="1" dirty="0" smtClean="0">
                <a:latin typeface="Georgia"/>
                <a:cs typeface="Georgia"/>
              </a:rPr>
              <a:t>The </a:t>
            </a:r>
            <a:r>
              <a:rPr lang="en-US" sz="2000" b="1" dirty="0">
                <a:latin typeface="Georgia"/>
                <a:cs typeface="Georgia"/>
              </a:rPr>
              <a:t>case of metallic additive manufacturing for </a:t>
            </a:r>
            <a:r>
              <a:rPr lang="en-US" sz="2000" b="1" dirty="0" smtClean="0">
                <a:latin typeface="Georgia"/>
                <a:cs typeface="Georgia"/>
              </a:rPr>
              <a:t>aviation</a:t>
            </a:r>
            <a:r>
              <a:rPr lang="en-US" sz="3200" b="1" dirty="0">
                <a:latin typeface="Georgia"/>
                <a:cs typeface="Georgia"/>
              </a:rPr>
              <a:t/>
            </a:r>
            <a:br>
              <a:rPr lang="en-US" sz="3200" b="1" dirty="0">
                <a:latin typeface="Georgia"/>
                <a:cs typeface="Georgia"/>
              </a:rPr>
            </a:br>
            <a:endParaRPr lang="en-US" sz="3200" b="1" dirty="0">
              <a:latin typeface="Georgia"/>
              <a:cs typeface="Georgia"/>
            </a:endParaRPr>
          </a:p>
        </p:txBody>
      </p:sp>
      <p:sp>
        <p:nvSpPr>
          <p:cNvPr id="3" name="Subtitle 2"/>
          <p:cNvSpPr>
            <a:spLocks noGrp="1"/>
          </p:cNvSpPr>
          <p:nvPr>
            <p:ph type="subTitle" idx="1"/>
          </p:nvPr>
        </p:nvSpPr>
        <p:spPr>
          <a:xfrm>
            <a:off x="1403648" y="3392996"/>
            <a:ext cx="6400800" cy="1752600"/>
          </a:xfrm>
        </p:spPr>
        <p:txBody>
          <a:bodyPr>
            <a:normAutofit fontScale="92500" lnSpcReduction="20000"/>
          </a:bodyPr>
          <a:lstStyle/>
          <a:p>
            <a:r>
              <a:rPr lang="en-US" sz="2400" b="1" dirty="0" smtClean="0">
                <a:solidFill>
                  <a:srgbClr val="C00000"/>
                </a:solidFill>
              </a:rPr>
              <a:t>Jaime </a:t>
            </a:r>
            <a:r>
              <a:rPr lang="en-US" sz="2400" b="1" dirty="0" err="1" smtClean="0">
                <a:solidFill>
                  <a:srgbClr val="C00000"/>
                </a:solidFill>
              </a:rPr>
              <a:t>Bonnín</a:t>
            </a:r>
            <a:r>
              <a:rPr lang="en-US" sz="2400" b="1" dirty="0" smtClean="0">
                <a:solidFill>
                  <a:srgbClr val="C00000"/>
                </a:solidFill>
              </a:rPr>
              <a:t> Roca</a:t>
            </a:r>
          </a:p>
          <a:p>
            <a:r>
              <a:rPr lang="en-US" sz="2400" dirty="0" smtClean="0">
                <a:solidFill>
                  <a:srgbClr val="C00000"/>
                </a:solidFill>
              </a:rPr>
              <a:t>Dr</a:t>
            </a:r>
            <a:r>
              <a:rPr lang="en-US" sz="2400" dirty="0">
                <a:solidFill>
                  <a:srgbClr val="C00000"/>
                </a:solidFill>
              </a:rPr>
              <a:t>. Erica R.H. Fuchs</a:t>
            </a:r>
          </a:p>
          <a:p>
            <a:r>
              <a:rPr lang="en-US" sz="2400" dirty="0">
                <a:solidFill>
                  <a:srgbClr val="C00000"/>
                </a:solidFill>
              </a:rPr>
              <a:t>Dr. Joana </a:t>
            </a:r>
            <a:r>
              <a:rPr lang="en-US" sz="2400" dirty="0" err="1">
                <a:solidFill>
                  <a:srgbClr val="C00000"/>
                </a:solidFill>
              </a:rPr>
              <a:t>Mendonça</a:t>
            </a:r>
            <a:endParaRPr lang="en-US" sz="2400" dirty="0">
              <a:solidFill>
                <a:srgbClr val="C00000"/>
              </a:solidFill>
            </a:endParaRPr>
          </a:p>
          <a:p>
            <a:r>
              <a:rPr lang="en-US" sz="2400" dirty="0">
                <a:solidFill>
                  <a:srgbClr val="C00000"/>
                </a:solidFill>
              </a:rPr>
              <a:t>Dr. M. Granger Morgan</a:t>
            </a:r>
          </a:p>
          <a:p>
            <a:r>
              <a:rPr lang="en-US" sz="2400" dirty="0">
                <a:solidFill>
                  <a:srgbClr val="C00000"/>
                </a:solidFill>
              </a:rPr>
              <a:t>Dr. Parth </a:t>
            </a:r>
            <a:r>
              <a:rPr lang="en-US" sz="2400" dirty="0" err="1">
                <a:solidFill>
                  <a:srgbClr val="C00000"/>
                </a:solidFill>
              </a:rPr>
              <a:t>Vaishnav</a:t>
            </a:r>
            <a:endParaRPr lang="en-US" sz="2400" dirty="0">
              <a:solidFill>
                <a:srgbClr val="C00000"/>
              </a:solidFill>
            </a:endParaRPr>
          </a:p>
          <a:p>
            <a:endParaRPr lang="en-US" sz="2400" b="1" dirty="0">
              <a:solidFill>
                <a:srgbClr val="C00000"/>
              </a:solidFill>
            </a:endParaRPr>
          </a:p>
        </p:txBody>
      </p:sp>
      <p:pic>
        <p:nvPicPr>
          <p:cNvPr id="4" name="Picture 2" descr="http://www.ices.cmu.edu/resources/logos/cmu/Burgundy_CMU_JPG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40" y="5949280"/>
            <a:ext cx="2339752" cy="844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ipsantarem.pt/wp-content/uploads/2013/06/logo-fc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6037421"/>
            <a:ext cx="2102498" cy="7039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cqe.ist.utl.pt/events/mmse/images/ist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5959099"/>
            <a:ext cx="1941538" cy="85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451370"/>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Fuel savings from light-weighting dominate costs (Modeling by </a:t>
            </a:r>
            <a:r>
              <a:rPr lang="en-US" sz="2800" dirty="0" err="1" smtClean="0"/>
              <a:t>Ria</a:t>
            </a:r>
            <a:r>
              <a:rPr lang="en-US" sz="2800" dirty="0" smtClean="0"/>
              <a:t> </a:t>
            </a:r>
            <a:r>
              <a:rPr lang="en-US" sz="2800" dirty="0" err="1" smtClean="0"/>
              <a:t>Laureijs</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10</a:t>
            </a:fld>
            <a:endParaRPr lang="de-DE" dirty="0"/>
          </a:p>
        </p:txBody>
      </p:sp>
      <p:sp>
        <p:nvSpPr>
          <p:cNvPr id="34" name="TextBox 33"/>
          <p:cNvSpPr txBox="1"/>
          <p:nvPr/>
        </p:nvSpPr>
        <p:spPr>
          <a:xfrm rot="16200000">
            <a:off x="-1153869" y="3234936"/>
            <a:ext cx="3038951" cy="369332"/>
          </a:xfrm>
          <a:prstGeom prst="rect">
            <a:avLst/>
          </a:prstGeom>
          <a:noFill/>
        </p:spPr>
        <p:txBody>
          <a:bodyPr wrap="square" rtlCol="0">
            <a:spAutoFit/>
          </a:bodyPr>
          <a:lstStyle/>
          <a:p>
            <a:pPr algn="ctr"/>
            <a:r>
              <a:rPr lang="en-US" sz="1800" b="1" dirty="0" smtClean="0">
                <a:latin typeface="+mj-lt"/>
              </a:rPr>
              <a:t>Unit Cost ($/Bracket)</a:t>
            </a:r>
            <a:endParaRPr lang="en-US" sz="1800" b="1" dirty="0">
              <a:latin typeface="+mj-lt"/>
            </a:endParaRPr>
          </a:p>
        </p:txBody>
      </p:sp>
      <p:sp>
        <p:nvSpPr>
          <p:cNvPr id="35" name="TextBox 34"/>
          <p:cNvSpPr txBox="1"/>
          <p:nvPr/>
        </p:nvSpPr>
        <p:spPr>
          <a:xfrm>
            <a:off x="2019044" y="6372036"/>
            <a:ext cx="5609786" cy="369332"/>
          </a:xfrm>
          <a:prstGeom prst="rect">
            <a:avLst/>
          </a:prstGeom>
          <a:noFill/>
        </p:spPr>
        <p:txBody>
          <a:bodyPr wrap="square" rtlCol="0">
            <a:spAutoFit/>
          </a:bodyPr>
          <a:lstStyle/>
          <a:p>
            <a:pPr algn="ctr"/>
            <a:r>
              <a:rPr lang="en-US" sz="1800" b="1" dirty="0" smtClean="0">
                <a:latin typeface="+mj-lt"/>
              </a:rPr>
              <a:t>Annual Production Volume (APV; Bracket/year)</a:t>
            </a:r>
            <a:endParaRPr lang="en-US" sz="1800" b="1" dirty="0">
              <a:latin typeface="+mj-lt"/>
            </a:endParaRPr>
          </a:p>
        </p:txBody>
      </p:sp>
      <p:pic>
        <p:nvPicPr>
          <p:cNvPr id="36" name="Picture 35"/>
          <p:cNvPicPr>
            <a:picLocks noChangeAspect="1"/>
          </p:cNvPicPr>
          <p:nvPr/>
        </p:nvPicPr>
        <p:blipFill>
          <a:blip r:embed="rId3">
            <a:extLst>
              <a:ext uri="{BEBA8EAE-BF5A-486C-A8C5-ECC9F3942E4B}">
                <a14:imgProps xmlns:a14="http://schemas.microsoft.com/office/drawing/2010/main">
                  <a14:imgLayer r:embed="rId4">
                    <a14:imgEffect>
                      <a14:backgroundRemoval t="0" b="98802" l="0" r="100000"/>
                    </a14:imgEffect>
                  </a14:imgLayer>
                </a14:imgProps>
              </a:ext>
            </a:extLst>
          </a:blip>
          <a:stretch>
            <a:fillRect/>
          </a:stretch>
        </p:blipFill>
        <p:spPr>
          <a:xfrm>
            <a:off x="1407976" y="4974857"/>
            <a:ext cx="1119245" cy="936912"/>
          </a:xfrm>
          <a:prstGeom prst="rect">
            <a:avLst/>
          </a:prstGeom>
        </p:spPr>
      </p:pic>
      <p:pic>
        <p:nvPicPr>
          <p:cNvPr id="37" name="Picture 36"/>
          <p:cNvPicPr>
            <a:picLocks noChangeAspect="1"/>
          </p:cNvPicPr>
          <p:nvPr/>
        </p:nvPicPr>
        <p:blipFill>
          <a:blip r:embed="rId5">
            <a:extLst>
              <a:ext uri="{BEBA8EAE-BF5A-486C-A8C5-ECC9F3942E4B}">
                <a14:imgProps xmlns:a14="http://schemas.microsoft.com/office/drawing/2010/main">
                  <a14:imgLayer r:embed="rId6">
                    <a14:imgEffect>
                      <a14:backgroundRemoval t="8586" b="93266" l="3229" r="95625">
                        <a14:foregroundMark x1="20833" y1="75589" x2="20833" y2="75589"/>
                        <a14:foregroundMark x1="9688" y1="45791" x2="9688" y2="45791"/>
                        <a14:foregroundMark x1="56146" y1="40404" x2="56146" y2="40404"/>
                        <a14:foregroundMark x1="71250" y1="32828" x2="71250" y2="32828"/>
                        <a14:foregroundMark x1="89583" y1="35859" x2="89583" y2="35859"/>
                      </a14:backgroundRemoval>
                    </a14:imgEffect>
                  </a14:imgLayer>
                </a14:imgProps>
              </a:ext>
            </a:extLst>
          </a:blip>
          <a:stretch>
            <a:fillRect/>
          </a:stretch>
        </p:blipFill>
        <p:spPr>
          <a:xfrm>
            <a:off x="7037701" y="1737831"/>
            <a:ext cx="1518465" cy="939550"/>
          </a:xfrm>
          <a:prstGeom prst="rect">
            <a:avLst/>
          </a:prstGeom>
        </p:spPr>
      </p:pic>
      <p:sp>
        <p:nvSpPr>
          <p:cNvPr id="38" name="Rectangle 37"/>
          <p:cNvSpPr/>
          <p:nvPr/>
        </p:nvSpPr>
        <p:spPr>
          <a:xfrm>
            <a:off x="6370946" y="1163604"/>
            <a:ext cx="2773562" cy="58477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latin typeface="Arial"/>
              </a:rPr>
              <a:t>AM TJ2 Design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latin typeface="Arial"/>
              </a:rPr>
              <a:t>&gt; 80% Weight Reduction</a:t>
            </a:r>
          </a:p>
        </p:txBody>
      </p:sp>
      <p:sp>
        <p:nvSpPr>
          <p:cNvPr id="39" name="TextBox 38"/>
          <p:cNvSpPr txBox="1"/>
          <p:nvPr/>
        </p:nvSpPr>
        <p:spPr>
          <a:xfrm>
            <a:off x="4411926" y="2114392"/>
            <a:ext cx="1389530" cy="400110"/>
          </a:xfrm>
          <a:prstGeom prst="rect">
            <a:avLst/>
          </a:prstGeom>
          <a:ln w="28575" cmpd="sng">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solidFill>
                  <a:schemeClr val="bg2"/>
                </a:solidFill>
              </a:rPr>
              <a:t>DMLS 1</a:t>
            </a:r>
          </a:p>
        </p:txBody>
      </p:sp>
      <p:sp>
        <p:nvSpPr>
          <p:cNvPr id="40" name="TextBox 39"/>
          <p:cNvSpPr txBox="1"/>
          <p:nvPr/>
        </p:nvSpPr>
        <p:spPr>
          <a:xfrm>
            <a:off x="4329487" y="1938373"/>
            <a:ext cx="1958347" cy="707886"/>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i="1" dirty="0" smtClean="0">
                <a:solidFill>
                  <a:srgbClr val="800000"/>
                </a:solidFill>
              </a:rPr>
              <a:t>Fuel Savings: ~$1,300</a:t>
            </a:r>
          </a:p>
        </p:txBody>
      </p:sp>
      <p:graphicFrame>
        <p:nvGraphicFramePr>
          <p:cNvPr id="41" name="Chart 40"/>
          <p:cNvGraphicFramePr>
            <a:graphicFrameLocks/>
          </p:cNvGraphicFramePr>
          <p:nvPr>
            <p:extLst>
              <p:ext uri="{D42A27DB-BD31-4B8C-83A1-F6EECF244321}">
                <p14:modId xmlns:p14="http://schemas.microsoft.com/office/powerpoint/2010/main" val="267350470"/>
              </p:ext>
            </p:extLst>
          </p:nvPr>
        </p:nvGraphicFramePr>
        <p:xfrm>
          <a:off x="577525" y="1465785"/>
          <a:ext cx="8229600" cy="5029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hart 41"/>
          <p:cNvGraphicFramePr>
            <a:graphicFrameLocks/>
          </p:cNvGraphicFramePr>
          <p:nvPr>
            <p:extLst>
              <p:ext uri="{D42A27DB-BD31-4B8C-83A1-F6EECF244321}">
                <p14:modId xmlns:p14="http://schemas.microsoft.com/office/powerpoint/2010/main" val="1983462176"/>
              </p:ext>
            </p:extLst>
          </p:nvPr>
        </p:nvGraphicFramePr>
        <p:xfrm>
          <a:off x="577525" y="1469145"/>
          <a:ext cx="8229600" cy="5029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3" name="Chart 42"/>
          <p:cNvGraphicFramePr>
            <a:graphicFrameLocks/>
          </p:cNvGraphicFramePr>
          <p:nvPr>
            <p:extLst>
              <p:ext uri="{D42A27DB-BD31-4B8C-83A1-F6EECF244321}">
                <p14:modId xmlns:p14="http://schemas.microsoft.com/office/powerpoint/2010/main" val="219718288"/>
              </p:ext>
            </p:extLst>
          </p:nvPr>
        </p:nvGraphicFramePr>
        <p:xfrm>
          <a:off x="577525" y="1469145"/>
          <a:ext cx="8229600" cy="5029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4" name="Chart 43"/>
          <p:cNvGraphicFramePr>
            <a:graphicFrameLocks/>
          </p:cNvGraphicFramePr>
          <p:nvPr>
            <p:extLst>
              <p:ext uri="{D42A27DB-BD31-4B8C-83A1-F6EECF244321}">
                <p14:modId xmlns:p14="http://schemas.microsoft.com/office/powerpoint/2010/main" val="2359358274"/>
              </p:ext>
            </p:extLst>
          </p:nvPr>
        </p:nvGraphicFramePr>
        <p:xfrm>
          <a:off x="577525" y="1469145"/>
          <a:ext cx="8229600" cy="5029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5" name="Chart 44"/>
          <p:cNvGraphicFramePr>
            <a:graphicFrameLocks/>
          </p:cNvGraphicFramePr>
          <p:nvPr>
            <p:extLst>
              <p:ext uri="{D42A27DB-BD31-4B8C-83A1-F6EECF244321}">
                <p14:modId xmlns:p14="http://schemas.microsoft.com/office/powerpoint/2010/main" val="471395135"/>
              </p:ext>
            </p:extLst>
          </p:nvPr>
        </p:nvGraphicFramePr>
        <p:xfrm>
          <a:off x="577525" y="1469145"/>
          <a:ext cx="8229600" cy="5029200"/>
        </p:xfrm>
        <a:graphic>
          <a:graphicData uri="http://schemas.openxmlformats.org/drawingml/2006/chart">
            <c:chart xmlns:c="http://schemas.openxmlformats.org/drawingml/2006/chart" xmlns:r="http://schemas.openxmlformats.org/officeDocument/2006/relationships" r:id="rId11"/>
          </a:graphicData>
        </a:graphic>
      </p:graphicFrame>
      <p:sp>
        <p:nvSpPr>
          <p:cNvPr id="5" name="Up Arrow 4"/>
          <p:cNvSpPr/>
          <p:nvPr/>
        </p:nvSpPr>
        <p:spPr>
          <a:xfrm>
            <a:off x="8460432" y="3248980"/>
            <a:ext cx="612068" cy="2016224"/>
          </a:xfrm>
          <a:prstGeom prst="upArrow">
            <a:avLst>
              <a:gd name="adj1" fmla="val 68862"/>
              <a:gd name="adj2" fmla="val 50000"/>
            </a:avLst>
          </a:prstGeom>
          <a:noFill/>
          <a:ln w="1905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192181" y="3573016"/>
            <a:ext cx="2340260" cy="646331"/>
          </a:xfrm>
          <a:prstGeom prst="rect">
            <a:avLst/>
          </a:prstGeom>
          <a:noFill/>
        </p:spPr>
        <p:txBody>
          <a:bodyPr wrap="square" rtlCol="0">
            <a:spAutoFit/>
          </a:bodyPr>
          <a:lstStyle/>
          <a:p>
            <a:pPr algn="r"/>
            <a:r>
              <a:rPr lang="en-US" dirty="0" smtClean="0">
                <a:solidFill>
                  <a:srgbClr val="800000"/>
                </a:solidFill>
              </a:rPr>
              <a:t>Additional fuel cost due to heavier forgings</a:t>
            </a:r>
            <a:endParaRPr lang="en-US" dirty="0">
              <a:solidFill>
                <a:srgbClr val="800000"/>
              </a:solidFill>
            </a:endParaRPr>
          </a:p>
        </p:txBody>
      </p:sp>
      <p:sp>
        <p:nvSpPr>
          <p:cNvPr id="8" name="TextBox 7"/>
          <p:cNvSpPr txBox="1"/>
          <p:nvPr/>
        </p:nvSpPr>
        <p:spPr>
          <a:xfrm>
            <a:off x="3923928" y="5661248"/>
            <a:ext cx="1648107" cy="369332"/>
          </a:xfrm>
          <a:prstGeom prst="rect">
            <a:avLst/>
          </a:prstGeom>
          <a:noFill/>
        </p:spPr>
        <p:txBody>
          <a:bodyPr wrap="none" rtlCol="0">
            <a:spAutoFit/>
          </a:bodyPr>
          <a:lstStyle/>
          <a:p>
            <a:r>
              <a:rPr lang="en-US" dirty="0" smtClean="0"/>
              <a:t>Cost of forgings</a:t>
            </a:r>
            <a:endParaRPr lang="en-US" dirty="0"/>
          </a:p>
        </p:txBody>
      </p:sp>
      <p:cxnSp>
        <p:nvCxnSpPr>
          <p:cNvPr id="51" name="Straight Arrow Connector 50"/>
          <p:cNvCxnSpPr>
            <a:stCxn id="8" idx="0"/>
          </p:cNvCxnSpPr>
          <p:nvPr/>
        </p:nvCxnSpPr>
        <p:spPr>
          <a:xfrm flipV="1">
            <a:off x="4747982" y="5409220"/>
            <a:ext cx="4038" cy="252028"/>
          </a:xfrm>
          <a:prstGeom prst="straightConnector1">
            <a:avLst/>
          </a:prstGeom>
          <a:ln>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Up-Down Arrow 51"/>
          <p:cNvSpPr/>
          <p:nvPr/>
        </p:nvSpPr>
        <p:spPr>
          <a:xfrm>
            <a:off x="4896036" y="3392996"/>
            <a:ext cx="684076" cy="1548172"/>
          </a:xfrm>
          <a:prstGeom prst="upDownArrow">
            <a:avLst/>
          </a:prstGeom>
          <a:noFill/>
          <a:ln w="1905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2771800" y="3681028"/>
            <a:ext cx="2340260" cy="923330"/>
          </a:xfrm>
          <a:prstGeom prst="rect">
            <a:avLst/>
          </a:prstGeom>
          <a:noFill/>
        </p:spPr>
        <p:txBody>
          <a:bodyPr wrap="square" rtlCol="0">
            <a:spAutoFit/>
          </a:bodyPr>
          <a:lstStyle/>
          <a:p>
            <a:pPr algn="r"/>
            <a:r>
              <a:rPr lang="en-US" dirty="0" smtClean="0">
                <a:solidFill>
                  <a:srgbClr val="800000"/>
                </a:solidFill>
              </a:rPr>
              <a:t>Range of costs for AM with current technology</a:t>
            </a:r>
            <a:endParaRPr lang="en-US" dirty="0">
              <a:solidFill>
                <a:srgbClr val="800000"/>
              </a:solidFill>
            </a:endParaRPr>
          </a:p>
        </p:txBody>
      </p:sp>
    </p:spTree>
    <p:extLst>
      <p:ext uri="{BB962C8B-B14F-4D97-AF65-F5344CB8AC3E}">
        <p14:creationId xmlns:p14="http://schemas.microsoft.com/office/powerpoint/2010/main" val="8703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smtClean="0"/>
              <a:t>FAA regulations for materials and processes in aviation are deliberately broad</a:t>
            </a:r>
            <a:endParaRPr lang="en-US" sz="2800" baseline="30000" dirty="0"/>
          </a:p>
        </p:txBody>
      </p:sp>
      <p:sp>
        <p:nvSpPr>
          <p:cNvPr id="3" name="Content Placeholder 2"/>
          <p:cNvSpPr>
            <a:spLocks noGrp="1"/>
          </p:cNvSpPr>
          <p:nvPr>
            <p:ph idx="1"/>
          </p:nvPr>
        </p:nvSpPr>
        <p:spPr>
          <a:xfrm>
            <a:off x="457200" y="1600200"/>
            <a:ext cx="7751204" cy="4525963"/>
          </a:xfrm>
        </p:spPr>
        <p:txBody>
          <a:bodyPr>
            <a:normAutofit/>
          </a:bodyPr>
          <a:lstStyle/>
          <a:p>
            <a:pPr marL="57150" indent="0">
              <a:buNone/>
            </a:pPr>
            <a:r>
              <a:rPr lang="en-US" sz="2400" dirty="0" smtClean="0"/>
              <a:t>Applicant must prove extremely low risk of failure</a:t>
            </a:r>
          </a:p>
          <a:p>
            <a:pPr marL="400050">
              <a:buFontTx/>
              <a:buChar char="-"/>
            </a:pPr>
            <a:r>
              <a:rPr lang="en-US" sz="2400" dirty="0"/>
              <a:t>For common metals and composites, there are material handbooks with FAA-approved mechanical properties</a:t>
            </a:r>
          </a:p>
          <a:p>
            <a:pPr marL="400050">
              <a:buFontTx/>
              <a:buChar char="-"/>
            </a:pPr>
            <a:r>
              <a:rPr lang="en-US" sz="2400" dirty="0"/>
              <a:t>For </a:t>
            </a:r>
            <a:r>
              <a:rPr lang="en-US" sz="2400" b="1" dirty="0"/>
              <a:t>unstandardized materials </a:t>
            </a:r>
            <a:r>
              <a:rPr lang="en-US" sz="2400" dirty="0"/>
              <a:t>like</a:t>
            </a:r>
            <a:r>
              <a:rPr lang="en-US" sz="2400" b="1" dirty="0"/>
              <a:t> MAM</a:t>
            </a:r>
            <a:r>
              <a:rPr lang="en-US" sz="2400" dirty="0"/>
              <a:t>, companies must generate the required data to achieve a certain statistical significance</a:t>
            </a:r>
          </a:p>
          <a:p>
            <a:pPr marL="400050">
              <a:buFontTx/>
              <a:buChar char="-"/>
            </a:pPr>
            <a:r>
              <a:rPr lang="en-US" sz="2400" dirty="0"/>
              <a:t>To account for inherent </a:t>
            </a:r>
            <a:r>
              <a:rPr lang="en-US" sz="2400" b="1" dirty="0"/>
              <a:t>variability</a:t>
            </a:r>
            <a:r>
              <a:rPr lang="en-US" sz="2400" dirty="0"/>
              <a:t> in some technologies, </a:t>
            </a:r>
            <a:r>
              <a:rPr lang="en-US" sz="2400" b="1" dirty="0"/>
              <a:t>additional safety factors </a:t>
            </a:r>
            <a:r>
              <a:rPr lang="en-US" sz="2400" dirty="0"/>
              <a:t>(e.g. casting factors) may be </a:t>
            </a:r>
            <a:r>
              <a:rPr lang="en-US" sz="2400" dirty="0" smtClean="0"/>
              <a:t>required</a:t>
            </a:r>
          </a:p>
          <a:p>
            <a:pPr marL="800100" lvl="1" indent="-342900">
              <a:buFontTx/>
              <a:buChar char="-"/>
            </a:pPr>
            <a:r>
              <a:rPr lang="en-US" sz="2000" dirty="0" smtClean="0"/>
              <a:t>Reduces the technology’s potential for light-weighting</a:t>
            </a:r>
          </a:p>
          <a:p>
            <a:pPr marL="914400" lvl="1" indent="-457200"/>
            <a:endParaRPr lang="en-US" sz="2200" dirty="0" smtClean="0"/>
          </a:p>
          <a:p>
            <a:pPr marL="914400" lvl="1" indent="-457200"/>
            <a:endParaRPr lang="en-US" sz="1800" dirty="0"/>
          </a:p>
          <a:p>
            <a:pPr marL="800100" lvl="1">
              <a:buFontTx/>
              <a:buChar char="-"/>
            </a:pPr>
            <a:endParaRPr lang="en-US"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11</a:t>
            </a:fld>
            <a:endParaRPr lang="de-DE" dirty="0"/>
          </a:p>
        </p:txBody>
      </p:sp>
    </p:spTree>
    <p:extLst>
      <p:ext uri="{BB962C8B-B14F-4D97-AF65-F5344CB8AC3E}">
        <p14:creationId xmlns:p14="http://schemas.microsoft.com/office/powerpoint/2010/main" val="21007671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a:t>‘Casting factors’ may increase costs between $50 and $1000 per engine bracket</a:t>
            </a:r>
          </a:p>
        </p:txBody>
      </p:sp>
      <p:sp>
        <p:nvSpPr>
          <p:cNvPr id="4" name="Slide Number Placeholder 3"/>
          <p:cNvSpPr>
            <a:spLocks noGrp="1"/>
          </p:cNvSpPr>
          <p:nvPr>
            <p:ph type="sldNum" sz="quarter" idx="12"/>
          </p:nvPr>
        </p:nvSpPr>
        <p:spPr/>
        <p:txBody>
          <a:bodyPr/>
          <a:lstStyle/>
          <a:p>
            <a:fld id="{44E57228-1613-4B5D-B6F4-6BBEFB0BC52A}" type="slidenum">
              <a:rPr lang="de-DE" smtClean="0"/>
              <a:pPr/>
              <a:t>12</a:t>
            </a:fld>
            <a:endParaRPr lang="de-DE" dirty="0"/>
          </a:p>
        </p:txBody>
      </p:sp>
      <p:graphicFrame>
        <p:nvGraphicFramePr>
          <p:cNvPr id="6" name="Chart 5"/>
          <p:cNvGraphicFramePr>
            <a:graphicFrameLocks/>
          </p:cNvGraphicFramePr>
          <p:nvPr>
            <p:extLst>
              <p:ext uri="{D42A27DB-BD31-4B8C-83A1-F6EECF244321}">
                <p14:modId xmlns:p14="http://schemas.microsoft.com/office/powerpoint/2010/main" val="454037224"/>
              </p:ext>
            </p:extLst>
          </p:nvPr>
        </p:nvGraphicFramePr>
        <p:xfrm>
          <a:off x="53752" y="996017"/>
          <a:ext cx="9036496" cy="5843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14966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smtClean="0"/>
              <a:t>Combination of design, material, process, and mfg. equipment must be certified</a:t>
            </a:r>
            <a:endParaRPr lang="en-US" sz="2800" baseline="30000" dirty="0"/>
          </a:p>
        </p:txBody>
      </p:sp>
      <p:sp>
        <p:nvSpPr>
          <p:cNvPr id="3" name="Content Placeholder 2"/>
          <p:cNvSpPr>
            <a:spLocks noGrp="1"/>
          </p:cNvSpPr>
          <p:nvPr>
            <p:ph idx="1"/>
          </p:nvPr>
        </p:nvSpPr>
        <p:spPr>
          <a:xfrm>
            <a:off x="457200" y="1600200"/>
            <a:ext cx="7751204" cy="4525963"/>
          </a:xfrm>
        </p:spPr>
        <p:txBody>
          <a:bodyPr>
            <a:normAutofit/>
          </a:bodyPr>
          <a:lstStyle/>
          <a:p>
            <a:pPr marL="0" indent="0">
              <a:buNone/>
            </a:pPr>
            <a:r>
              <a:rPr lang="en-US" sz="2400" dirty="0"/>
              <a:t>Once production starts, the manufacturing equipment is ‘frozen’ and input parameters cannot be changed unless the machine is </a:t>
            </a:r>
            <a:r>
              <a:rPr lang="en-US" sz="2400" dirty="0" err="1"/>
              <a:t>requalified</a:t>
            </a:r>
            <a:endParaRPr lang="en-US" sz="2400" dirty="0"/>
          </a:p>
          <a:p>
            <a:pPr marL="400050">
              <a:buFontTx/>
              <a:buChar char="-"/>
            </a:pPr>
            <a:r>
              <a:rPr lang="en-US" sz="2400" dirty="0"/>
              <a:t>A MAM machine only can build the parts for which it is qualified</a:t>
            </a:r>
          </a:p>
          <a:p>
            <a:pPr marL="400050">
              <a:buFontTx/>
              <a:buChar char="-"/>
            </a:pPr>
            <a:r>
              <a:rPr lang="en-US" sz="2400" dirty="0"/>
              <a:t>If producing one part and want to produce a second on the same machine, both designs </a:t>
            </a:r>
            <a:r>
              <a:rPr lang="en-US" sz="2400" dirty="0" smtClean="0"/>
              <a:t>may need </a:t>
            </a:r>
            <a:r>
              <a:rPr lang="en-US" sz="2400" dirty="0"/>
              <a:t>to be </a:t>
            </a:r>
            <a:r>
              <a:rPr lang="en-US" sz="2400" dirty="0" err="1"/>
              <a:t>requalified</a:t>
            </a:r>
            <a:endParaRPr lang="en-US" sz="2400" dirty="0"/>
          </a:p>
          <a:p>
            <a:pPr marL="800100" lvl="1" indent="-342900">
              <a:buFontTx/>
              <a:buChar char="-"/>
            </a:pPr>
            <a:r>
              <a:rPr lang="en-US" sz="2000" dirty="0" smtClean="0"/>
              <a:t>This creates hurdles for one of the potential advantages of MAM – mass customization</a:t>
            </a:r>
            <a:endParaRPr lang="en-US" sz="2000" dirty="0"/>
          </a:p>
          <a:p>
            <a:pPr marL="914400" lvl="1" indent="-457200"/>
            <a:endParaRPr lang="en-US" sz="2200" dirty="0" smtClean="0"/>
          </a:p>
          <a:p>
            <a:pPr marL="914400" lvl="1" indent="-457200"/>
            <a:endParaRPr lang="en-US" sz="1800" dirty="0"/>
          </a:p>
          <a:p>
            <a:pPr marL="800100" lvl="1">
              <a:buFontTx/>
              <a:buChar char="-"/>
            </a:pPr>
            <a:endParaRPr lang="en-US"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13</a:t>
            </a:fld>
            <a:endParaRPr lang="de-DE" dirty="0"/>
          </a:p>
        </p:txBody>
      </p:sp>
    </p:spTree>
    <p:extLst>
      <p:ext uri="{BB962C8B-B14F-4D97-AF65-F5344CB8AC3E}">
        <p14:creationId xmlns:p14="http://schemas.microsoft.com/office/powerpoint/2010/main" val="11645296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smtClean="0"/>
              <a:t>Depending on how this is implemented, this would raise costs</a:t>
            </a:r>
            <a:endParaRPr lang="en-US" sz="2800" baseline="30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8770012"/>
              </p:ext>
            </p:extLst>
          </p:nvPr>
        </p:nvGraphicFramePr>
        <p:xfrm>
          <a:off x="467544" y="2348880"/>
          <a:ext cx="8229600" cy="2392680"/>
        </p:xfrm>
        <a:graphic>
          <a:graphicData uri="http://schemas.openxmlformats.org/drawingml/2006/table">
            <a:tbl>
              <a:tblPr firstRow="1" bandRow="1">
                <a:tableStyleId>{5C22544A-7EE6-4342-B048-85BDC9FD1C3A}</a:tableStyleId>
              </a:tblPr>
              <a:tblGrid>
                <a:gridCol w="926946"/>
                <a:gridCol w="873254"/>
                <a:gridCol w="1656184"/>
                <a:gridCol w="1620180"/>
                <a:gridCol w="1584176"/>
                <a:gridCol w="1568860"/>
              </a:tblGrid>
              <a:tr h="370840">
                <a:tc gridSpan="2">
                  <a:txBody>
                    <a:bodyPr/>
                    <a:lstStyle/>
                    <a:p>
                      <a:pPr algn="ctr"/>
                      <a:r>
                        <a:rPr lang="en-US" dirty="0" smtClean="0"/>
                        <a:t>Annual</a:t>
                      </a:r>
                      <a:r>
                        <a:rPr lang="en-US" baseline="0" dirty="0" smtClean="0"/>
                        <a:t> volume of</a:t>
                      </a:r>
                      <a:endParaRPr lang="en-US" dirty="0"/>
                    </a:p>
                  </a:txBody>
                  <a:tcPr/>
                </a:tc>
                <a:tc hMerge="1">
                  <a:txBody>
                    <a:bodyPr/>
                    <a:lstStyle/>
                    <a:p>
                      <a:endParaRPr lang="en-US" dirty="0"/>
                    </a:p>
                  </a:txBody>
                  <a:tcPr/>
                </a:tc>
                <a:tc gridSpan="2">
                  <a:txBody>
                    <a:bodyPr/>
                    <a:lstStyle/>
                    <a:p>
                      <a:pPr algn="ctr"/>
                      <a:r>
                        <a:rPr lang="en-US" dirty="0" smtClean="0"/>
                        <a:t>Number of machines needed</a:t>
                      </a:r>
                      <a:endParaRPr lang="en-US" dirty="0"/>
                    </a:p>
                  </a:txBody>
                  <a:tcPr/>
                </a:tc>
                <a:tc hMerge="1">
                  <a:txBody>
                    <a:bodyPr/>
                    <a:lstStyle/>
                    <a:p>
                      <a:pPr algn="ctr"/>
                      <a:endParaRPr lang="en-US" dirty="0"/>
                    </a:p>
                  </a:txBody>
                  <a:tcPr/>
                </a:tc>
                <a:tc gridSpan="2">
                  <a:txBody>
                    <a:bodyPr/>
                    <a:lstStyle/>
                    <a:p>
                      <a:pPr algn="ctr"/>
                      <a:r>
                        <a:rPr lang="en-US" dirty="0" smtClean="0"/>
                        <a:t>Average machine</a:t>
                      </a:r>
                      <a:r>
                        <a:rPr lang="en-US" baseline="0" dirty="0" smtClean="0"/>
                        <a:t> utilization</a:t>
                      </a:r>
                      <a:endParaRPr lang="en-US" dirty="0"/>
                    </a:p>
                  </a:txBody>
                  <a:tcPr/>
                </a:tc>
                <a:tc hMerge="1">
                  <a:txBody>
                    <a:bodyPr/>
                    <a:lstStyle/>
                    <a:p>
                      <a:endParaRPr lang="en-US" dirty="0"/>
                    </a:p>
                  </a:txBody>
                  <a:tcPr/>
                </a:tc>
              </a:tr>
              <a:tr h="370840">
                <a:tc>
                  <a:txBody>
                    <a:bodyPr/>
                    <a:lstStyle/>
                    <a:p>
                      <a:pPr algn="ctr"/>
                      <a:r>
                        <a:rPr lang="en-US" dirty="0" smtClean="0"/>
                        <a:t>Part A</a:t>
                      </a:r>
                      <a:endParaRPr lang="en-US" dirty="0"/>
                    </a:p>
                  </a:txBody>
                  <a:tcPr/>
                </a:tc>
                <a:tc>
                  <a:txBody>
                    <a:bodyPr/>
                    <a:lstStyle/>
                    <a:p>
                      <a:pPr algn="ctr"/>
                      <a:r>
                        <a:rPr lang="en-US" dirty="0" smtClean="0"/>
                        <a:t>Part B</a:t>
                      </a:r>
                      <a:endParaRPr lang="en-US" dirty="0"/>
                    </a:p>
                  </a:txBody>
                  <a:tcPr/>
                </a:tc>
                <a:tc>
                  <a:txBody>
                    <a:bodyPr/>
                    <a:lstStyle/>
                    <a:p>
                      <a:pPr algn="ctr"/>
                      <a:r>
                        <a:rPr lang="en-US" dirty="0" smtClean="0"/>
                        <a:t>One machine-</a:t>
                      </a:r>
                      <a:r>
                        <a:rPr lang="en-US" b="1" dirty="0" smtClean="0">
                          <a:solidFill>
                            <a:srgbClr val="800000"/>
                          </a:solidFill>
                        </a:rPr>
                        <a:t>one</a:t>
                      </a:r>
                      <a:r>
                        <a:rPr lang="en-US" dirty="0" smtClean="0"/>
                        <a:t> design</a:t>
                      </a:r>
                      <a:endParaRPr lang="en-US" dirty="0"/>
                    </a:p>
                  </a:txBody>
                  <a:tcPr/>
                </a:tc>
                <a:tc>
                  <a:txBody>
                    <a:bodyPr/>
                    <a:lstStyle/>
                    <a:p>
                      <a:pPr algn="ctr"/>
                      <a:r>
                        <a:rPr lang="en-US" dirty="0" smtClean="0"/>
                        <a:t>One machine –</a:t>
                      </a:r>
                      <a:r>
                        <a:rPr lang="en-US" b="1" dirty="0" smtClean="0">
                          <a:solidFill>
                            <a:srgbClr val="800000"/>
                          </a:solidFill>
                        </a:rPr>
                        <a:t>many</a:t>
                      </a:r>
                      <a:r>
                        <a:rPr lang="en-US" dirty="0" smtClean="0"/>
                        <a:t> designs</a:t>
                      </a:r>
                      <a:endParaRPr lang="en-US" dirty="0"/>
                    </a:p>
                  </a:txBody>
                  <a:tcPr/>
                </a:tc>
                <a:tc>
                  <a:txBody>
                    <a:bodyPr/>
                    <a:lstStyle/>
                    <a:p>
                      <a:pPr algn="ctr"/>
                      <a:r>
                        <a:rPr lang="en-US" dirty="0" smtClean="0"/>
                        <a:t>One machine-</a:t>
                      </a:r>
                      <a:r>
                        <a:rPr lang="en-US" b="1" dirty="0" smtClean="0">
                          <a:solidFill>
                            <a:srgbClr val="800000"/>
                          </a:solidFill>
                        </a:rPr>
                        <a:t>one</a:t>
                      </a:r>
                      <a:r>
                        <a:rPr lang="en-US" dirty="0" smtClean="0"/>
                        <a:t> design</a:t>
                      </a:r>
                      <a:endParaRPr lang="en-US" dirty="0"/>
                    </a:p>
                  </a:txBody>
                  <a:tcPr/>
                </a:tc>
                <a:tc>
                  <a:txBody>
                    <a:bodyPr/>
                    <a:lstStyle/>
                    <a:p>
                      <a:pPr algn="ctr"/>
                      <a:r>
                        <a:rPr lang="en-US" dirty="0" smtClean="0"/>
                        <a:t>One machine </a:t>
                      </a:r>
                      <a:r>
                        <a:rPr lang="en-US" dirty="0" smtClean="0"/>
                        <a:t>–</a:t>
                      </a:r>
                      <a:r>
                        <a:rPr lang="en-US" b="1" dirty="0" smtClean="0">
                          <a:solidFill>
                            <a:srgbClr val="800000"/>
                          </a:solidFill>
                        </a:rPr>
                        <a:t>many</a:t>
                      </a:r>
                      <a:r>
                        <a:rPr lang="en-US" dirty="0" smtClean="0"/>
                        <a:t> </a:t>
                      </a:r>
                      <a:r>
                        <a:rPr lang="en-US" dirty="0" smtClean="0"/>
                        <a:t>designs</a:t>
                      </a:r>
                      <a:endParaRPr lang="en-US" dirty="0"/>
                    </a:p>
                  </a:txBody>
                  <a:tcPr/>
                </a:tc>
              </a:tr>
              <a:tr h="370840">
                <a:tc>
                  <a:txBody>
                    <a:bodyPr/>
                    <a:lstStyle/>
                    <a:p>
                      <a:pPr algn="r"/>
                      <a:r>
                        <a:rPr lang="en-US" dirty="0" smtClean="0"/>
                        <a:t>100</a:t>
                      </a:r>
                      <a:endParaRPr lang="en-US" dirty="0"/>
                    </a:p>
                  </a:txBody>
                  <a:tcPr/>
                </a:tc>
                <a:tc>
                  <a:txBody>
                    <a:bodyPr/>
                    <a:lstStyle/>
                    <a:p>
                      <a:pPr algn="r"/>
                      <a:r>
                        <a:rPr lang="en-US" dirty="0" smtClean="0"/>
                        <a:t>100</a:t>
                      </a:r>
                      <a:endParaRPr lang="en-US" dirty="0"/>
                    </a:p>
                  </a:txBody>
                  <a:tcPr/>
                </a:tc>
                <a:tc>
                  <a:txBody>
                    <a:bodyPr/>
                    <a:lstStyle/>
                    <a:p>
                      <a:pPr algn="r"/>
                      <a:r>
                        <a:rPr lang="en-US" dirty="0" smtClean="0"/>
                        <a:t>2</a:t>
                      </a:r>
                      <a:endParaRPr lang="en-US" dirty="0"/>
                    </a:p>
                  </a:txBody>
                  <a:tcPr/>
                </a:tc>
                <a:tc>
                  <a:txBody>
                    <a:bodyPr/>
                    <a:lstStyle/>
                    <a:p>
                      <a:pPr algn="r"/>
                      <a:r>
                        <a:rPr lang="en-US" dirty="0" smtClean="0"/>
                        <a:t>1</a:t>
                      </a:r>
                      <a:endParaRPr lang="en-US" dirty="0"/>
                    </a:p>
                  </a:txBody>
                  <a:tcPr/>
                </a:tc>
                <a:tc>
                  <a:txBody>
                    <a:bodyPr/>
                    <a:lstStyle/>
                    <a:p>
                      <a:pPr algn="r"/>
                      <a:r>
                        <a:rPr lang="en-US" dirty="0" smtClean="0"/>
                        <a:t>20%</a:t>
                      </a:r>
                      <a:endParaRPr lang="en-US" dirty="0"/>
                    </a:p>
                  </a:txBody>
                  <a:tcPr/>
                </a:tc>
                <a:tc>
                  <a:txBody>
                    <a:bodyPr/>
                    <a:lstStyle/>
                    <a:p>
                      <a:pPr algn="r"/>
                      <a:r>
                        <a:rPr lang="en-US" dirty="0" smtClean="0"/>
                        <a:t>40%</a:t>
                      </a:r>
                      <a:endParaRPr lang="en-US" dirty="0"/>
                    </a:p>
                  </a:txBody>
                  <a:tcPr/>
                </a:tc>
              </a:tr>
              <a:tr h="370840">
                <a:tc>
                  <a:txBody>
                    <a:bodyPr/>
                    <a:lstStyle/>
                    <a:p>
                      <a:pPr algn="r"/>
                      <a:r>
                        <a:rPr lang="en-US" dirty="0" smtClean="0"/>
                        <a:t>300</a:t>
                      </a:r>
                      <a:endParaRPr lang="en-US" dirty="0"/>
                    </a:p>
                  </a:txBody>
                  <a:tcPr/>
                </a:tc>
                <a:tc>
                  <a:txBody>
                    <a:bodyPr/>
                    <a:lstStyle/>
                    <a:p>
                      <a:pPr algn="r"/>
                      <a:r>
                        <a:rPr lang="en-US" dirty="0" smtClean="0"/>
                        <a:t>300</a:t>
                      </a:r>
                      <a:endParaRPr lang="en-US" dirty="0"/>
                    </a:p>
                  </a:txBody>
                  <a:tcPr/>
                </a:tc>
                <a:tc>
                  <a:txBody>
                    <a:bodyPr/>
                    <a:lstStyle/>
                    <a:p>
                      <a:pPr algn="r"/>
                      <a:r>
                        <a:rPr lang="en-US" dirty="0" smtClean="0"/>
                        <a:t>2</a:t>
                      </a:r>
                      <a:endParaRPr lang="en-US" dirty="0"/>
                    </a:p>
                  </a:txBody>
                  <a:tcPr/>
                </a:tc>
                <a:tc>
                  <a:txBody>
                    <a:bodyPr/>
                    <a:lstStyle/>
                    <a:p>
                      <a:pPr algn="r"/>
                      <a:r>
                        <a:rPr lang="en-US" dirty="0" smtClean="0"/>
                        <a:t>2</a:t>
                      </a:r>
                      <a:endParaRPr lang="en-US" dirty="0"/>
                    </a:p>
                  </a:txBody>
                  <a:tcPr/>
                </a:tc>
                <a:tc>
                  <a:txBody>
                    <a:bodyPr/>
                    <a:lstStyle/>
                    <a:p>
                      <a:pPr algn="r"/>
                      <a:r>
                        <a:rPr lang="en-US" dirty="0" smtClean="0"/>
                        <a:t>60%</a:t>
                      </a:r>
                      <a:endParaRPr lang="en-US" dirty="0"/>
                    </a:p>
                  </a:txBody>
                  <a:tcPr/>
                </a:tc>
                <a:tc>
                  <a:txBody>
                    <a:bodyPr/>
                    <a:lstStyle/>
                    <a:p>
                      <a:pPr algn="r"/>
                      <a:r>
                        <a:rPr lang="en-US" dirty="0" smtClean="0"/>
                        <a:t>60%</a:t>
                      </a:r>
                      <a:endParaRPr lang="en-US" dirty="0"/>
                    </a:p>
                  </a:txBody>
                  <a:tcPr/>
                </a:tc>
              </a:tr>
              <a:tr h="370840">
                <a:tc>
                  <a:txBody>
                    <a:bodyPr/>
                    <a:lstStyle/>
                    <a:p>
                      <a:pPr algn="r"/>
                      <a:r>
                        <a:rPr lang="en-US" dirty="0" smtClean="0"/>
                        <a:t>1700</a:t>
                      </a:r>
                      <a:endParaRPr lang="en-US" dirty="0"/>
                    </a:p>
                  </a:txBody>
                  <a:tcPr/>
                </a:tc>
                <a:tc>
                  <a:txBody>
                    <a:bodyPr/>
                    <a:lstStyle/>
                    <a:p>
                      <a:pPr algn="r"/>
                      <a:r>
                        <a:rPr lang="en-US" dirty="0" smtClean="0"/>
                        <a:t>1700</a:t>
                      </a:r>
                      <a:endParaRPr lang="en-US" dirty="0"/>
                    </a:p>
                  </a:txBody>
                  <a:tcPr/>
                </a:tc>
                <a:tc>
                  <a:txBody>
                    <a:bodyPr/>
                    <a:lstStyle/>
                    <a:p>
                      <a:pPr algn="r"/>
                      <a:r>
                        <a:rPr lang="en-US" dirty="0" smtClean="0"/>
                        <a:t>8</a:t>
                      </a:r>
                      <a:endParaRPr lang="en-US" dirty="0"/>
                    </a:p>
                  </a:txBody>
                  <a:tcPr/>
                </a:tc>
                <a:tc>
                  <a:txBody>
                    <a:bodyPr/>
                    <a:lstStyle/>
                    <a:p>
                      <a:pPr algn="r"/>
                      <a:r>
                        <a:rPr lang="en-US" dirty="0" smtClean="0"/>
                        <a:t>7</a:t>
                      </a:r>
                      <a:endParaRPr lang="en-US" dirty="0"/>
                    </a:p>
                  </a:txBody>
                  <a:tcPr/>
                </a:tc>
                <a:tc>
                  <a:txBody>
                    <a:bodyPr/>
                    <a:lstStyle/>
                    <a:p>
                      <a:pPr algn="r"/>
                      <a:r>
                        <a:rPr lang="en-US" dirty="0" smtClean="0"/>
                        <a:t>85%</a:t>
                      </a:r>
                      <a:endParaRPr lang="en-US" dirty="0"/>
                    </a:p>
                  </a:txBody>
                  <a:tcPr/>
                </a:tc>
                <a:tc>
                  <a:txBody>
                    <a:bodyPr/>
                    <a:lstStyle/>
                    <a:p>
                      <a:pPr algn="r"/>
                      <a:r>
                        <a:rPr lang="en-US" dirty="0" smtClean="0"/>
                        <a:t>97%</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44E57228-1613-4B5D-B6F4-6BBEFB0BC52A}" type="slidenum">
              <a:rPr lang="de-DE" smtClean="0"/>
              <a:pPr/>
              <a:t>14</a:t>
            </a:fld>
            <a:endParaRPr lang="de-DE" dirty="0"/>
          </a:p>
        </p:txBody>
      </p:sp>
      <p:sp>
        <p:nvSpPr>
          <p:cNvPr id="7" name="TextBox 6"/>
          <p:cNvSpPr txBox="1"/>
          <p:nvPr/>
        </p:nvSpPr>
        <p:spPr>
          <a:xfrm>
            <a:off x="467545" y="1412776"/>
            <a:ext cx="8244916" cy="830997"/>
          </a:xfrm>
          <a:prstGeom prst="rect">
            <a:avLst/>
          </a:prstGeom>
          <a:noFill/>
        </p:spPr>
        <p:txBody>
          <a:bodyPr wrap="square" rtlCol="0">
            <a:spAutoFit/>
          </a:bodyPr>
          <a:lstStyle/>
          <a:p>
            <a:r>
              <a:rPr lang="en-US" sz="2400" dirty="0" smtClean="0"/>
              <a:t>Assume one machine can produce 500 of whatever component you want to produce</a:t>
            </a:r>
            <a:endParaRPr lang="en-US" sz="2400" dirty="0"/>
          </a:p>
        </p:txBody>
      </p:sp>
    </p:spTree>
    <p:extLst>
      <p:ext uri="{BB962C8B-B14F-4D97-AF65-F5344CB8AC3E}">
        <p14:creationId xmlns:p14="http://schemas.microsoft.com/office/powerpoint/2010/main" val="37401587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smtClean="0"/>
              <a:t>‘One machine – one part’ may </a:t>
            </a:r>
            <a:r>
              <a:rPr lang="en-US" sz="2800" dirty="0"/>
              <a:t>increase unit costs by $500-$</a:t>
            </a:r>
            <a:r>
              <a:rPr lang="en-US" sz="2800" dirty="0" smtClean="0"/>
              <a:t>2,000</a:t>
            </a:r>
            <a:endParaRPr lang="en-US" sz="2800"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15</a:t>
            </a:fld>
            <a:endParaRPr lang="de-DE" dirty="0"/>
          </a:p>
        </p:txBody>
      </p:sp>
      <p:graphicFrame>
        <p:nvGraphicFramePr>
          <p:cNvPr id="5" name="Chart 4"/>
          <p:cNvGraphicFramePr/>
          <p:nvPr>
            <p:extLst>
              <p:ext uri="{D42A27DB-BD31-4B8C-83A1-F6EECF244321}">
                <p14:modId xmlns:p14="http://schemas.microsoft.com/office/powerpoint/2010/main" val="1035699815"/>
              </p:ext>
            </p:extLst>
          </p:nvPr>
        </p:nvGraphicFramePr>
        <p:xfrm>
          <a:off x="-1" y="1052736"/>
          <a:ext cx="9118183" cy="568863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2339752" y="5085184"/>
            <a:ext cx="0" cy="792088"/>
          </a:xfrm>
          <a:prstGeom prst="line">
            <a:avLst/>
          </a:prstGeom>
          <a:ln>
            <a:solidFill>
              <a:schemeClr val="tx2"/>
            </a:solidFill>
            <a:prstDash val="solid"/>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1850069" y="3751895"/>
            <a:ext cx="2709021" cy="584775"/>
          </a:xfrm>
          <a:prstGeom prst="rect">
            <a:avLst/>
          </a:prstGeom>
          <a:noFill/>
        </p:spPr>
        <p:txBody>
          <a:bodyPr wrap="square" rtlCol="0">
            <a:spAutoFit/>
          </a:bodyPr>
          <a:lstStyle/>
          <a:p>
            <a:r>
              <a:rPr lang="en-US" dirty="0" smtClean="0">
                <a:solidFill>
                  <a:schemeClr val="tx2"/>
                </a:solidFill>
              </a:rPr>
              <a:t>Engine Retrofit AM project </a:t>
            </a:r>
            <a:r>
              <a:rPr lang="en-US" sz="1400" dirty="0" smtClean="0">
                <a:solidFill>
                  <a:schemeClr val="tx2"/>
                </a:solidFill>
              </a:rPr>
              <a:t>[Source: private communication]</a:t>
            </a:r>
            <a:endParaRPr lang="en-US" sz="1400" dirty="0">
              <a:solidFill>
                <a:schemeClr val="tx2"/>
              </a:solidFill>
            </a:endParaRPr>
          </a:p>
        </p:txBody>
      </p:sp>
      <p:cxnSp>
        <p:nvCxnSpPr>
          <p:cNvPr id="8" name="Straight Connector 7"/>
          <p:cNvCxnSpPr/>
          <p:nvPr/>
        </p:nvCxnSpPr>
        <p:spPr>
          <a:xfrm flipV="1">
            <a:off x="2491693" y="5085184"/>
            <a:ext cx="0" cy="792088"/>
          </a:xfrm>
          <a:prstGeom prst="line">
            <a:avLst/>
          </a:prstGeom>
          <a:ln>
            <a:prstDash val="solid"/>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2427610" y="4336670"/>
            <a:ext cx="1779670" cy="861774"/>
          </a:xfrm>
          <a:prstGeom prst="rect">
            <a:avLst/>
          </a:prstGeom>
          <a:noFill/>
        </p:spPr>
        <p:txBody>
          <a:bodyPr wrap="square" rtlCol="0">
            <a:spAutoFit/>
          </a:bodyPr>
          <a:lstStyle/>
          <a:p>
            <a:r>
              <a:rPr lang="en-US" dirty="0" smtClean="0">
                <a:solidFill>
                  <a:schemeClr val="accent2"/>
                </a:solidFill>
              </a:rPr>
              <a:t>2014’s B737 deliveries </a:t>
            </a:r>
          </a:p>
          <a:p>
            <a:r>
              <a:rPr lang="en-US" sz="1400" dirty="0" smtClean="0">
                <a:solidFill>
                  <a:schemeClr val="accent2"/>
                </a:solidFill>
              </a:rPr>
              <a:t>[Source: Boeing]</a:t>
            </a:r>
            <a:endParaRPr lang="en-US" sz="1400" dirty="0">
              <a:solidFill>
                <a:schemeClr val="accent2"/>
              </a:solidFill>
            </a:endParaRPr>
          </a:p>
        </p:txBody>
      </p:sp>
      <p:cxnSp>
        <p:nvCxnSpPr>
          <p:cNvPr id="10" name="Straight Connector 9"/>
          <p:cNvCxnSpPr/>
          <p:nvPr/>
        </p:nvCxnSpPr>
        <p:spPr>
          <a:xfrm flipV="1">
            <a:off x="1619672" y="2996952"/>
            <a:ext cx="0" cy="2880320"/>
          </a:xfrm>
          <a:prstGeom prst="line">
            <a:avLst/>
          </a:prstGeom>
          <a:ln>
            <a:solidFill>
              <a:schemeClr val="accent6"/>
            </a:solidFill>
            <a:prstDash val="solid"/>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1628436" y="2450505"/>
            <a:ext cx="1394886" cy="861774"/>
          </a:xfrm>
          <a:prstGeom prst="rect">
            <a:avLst/>
          </a:prstGeom>
          <a:noFill/>
        </p:spPr>
        <p:txBody>
          <a:bodyPr wrap="square" rtlCol="0">
            <a:spAutoFit/>
          </a:bodyPr>
          <a:lstStyle/>
          <a:p>
            <a:r>
              <a:rPr lang="en-US" dirty="0" smtClean="0">
                <a:solidFill>
                  <a:schemeClr val="accent6"/>
                </a:solidFill>
              </a:rPr>
              <a:t>2014’s B777 deliveries </a:t>
            </a:r>
          </a:p>
          <a:p>
            <a:r>
              <a:rPr lang="en-US" sz="1400" dirty="0" smtClean="0">
                <a:solidFill>
                  <a:schemeClr val="accent6"/>
                </a:solidFill>
              </a:rPr>
              <a:t>[Source: Boeing]</a:t>
            </a:r>
            <a:endParaRPr lang="en-US" sz="1400" dirty="0">
              <a:solidFill>
                <a:schemeClr val="accent6"/>
              </a:solidFill>
            </a:endParaRPr>
          </a:p>
        </p:txBody>
      </p:sp>
      <p:sp>
        <p:nvSpPr>
          <p:cNvPr id="12" name="TextBox 11"/>
          <p:cNvSpPr txBox="1"/>
          <p:nvPr/>
        </p:nvSpPr>
        <p:spPr>
          <a:xfrm>
            <a:off x="3851921" y="2649438"/>
            <a:ext cx="5266262" cy="707886"/>
          </a:xfrm>
          <a:prstGeom prst="rect">
            <a:avLst/>
          </a:prstGeom>
          <a:noFill/>
        </p:spPr>
        <p:txBody>
          <a:bodyPr wrap="square" rtlCol="0">
            <a:spAutoFit/>
          </a:bodyPr>
          <a:lstStyle/>
          <a:p>
            <a:r>
              <a:rPr lang="en-US" sz="2000" b="1" dirty="0" smtClean="0">
                <a:solidFill>
                  <a:srgbClr val="FF0000"/>
                </a:solidFill>
              </a:rPr>
              <a:t>Perhaps a necessary safety precaution during immature stage, but important to avoid lock-in!</a:t>
            </a:r>
            <a:endParaRPr lang="en-US" sz="2000" b="1" dirty="0">
              <a:solidFill>
                <a:srgbClr val="FF0000"/>
              </a:solidFill>
            </a:endParaRPr>
          </a:p>
        </p:txBody>
      </p:sp>
    </p:spTree>
    <p:extLst>
      <p:ext uri="{BB962C8B-B14F-4D97-AF65-F5344CB8AC3E}">
        <p14:creationId xmlns:p14="http://schemas.microsoft.com/office/powerpoint/2010/main" val="1907638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smtClean="0"/>
              <a:t>Cross-country questions / lessons for additive manufacturing </a:t>
            </a:r>
            <a:endParaRPr lang="en-US" sz="2800" dirty="0"/>
          </a:p>
        </p:txBody>
      </p:sp>
      <p:sp>
        <p:nvSpPr>
          <p:cNvPr id="3" name="Content Placeholder 2"/>
          <p:cNvSpPr>
            <a:spLocks noGrp="1"/>
          </p:cNvSpPr>
          <p:nvPr>
            <p:ph idx="1"/>
          </p:nvPr>
        </p:nvSpPr>
        <p:spPr/>
        <p:txBody>
          <a:bodyPr>
            <a:normAutofit fontScale="85000" lnSpcReduction="10000"/>
          </a:bodyPr>
          <a:lstStyle/>
          <a:p>
            <a:pPr marL="342900" lvl="1" indent="-342900">
              <a:buClr>
                <a:srgbClr val="C00000"/>
              </a:buClr>
              <a:buFont typeface="Arial"/>
              <a:buChar char="•"/>
            </a:pPr>
            <a:r>
              <a:rPr lang="en-US" sz="2400" dirty="0"/>
              <a:t>In the past, technology developed in the US has been implemented more rapidly elsewhere</a:t>
            </a:r>
          </a:p>
          <a:p>
            <a:pPr marL="742950" lvl="2" indent="-342900">
              <a:buClr>
                <a:srgbClr val="C00000"/>
              </a:buClr>
            </a:pPr>
            <a:r>
              <a:rPr lang="en-US" sz="2000" dirty="0" smtClean="0"/>
              <a:t>Airbus has implemented </a:t>
            </a:r>
            <a:r>
              <a:rPr lang="en-US" sz="2000" dirty="0"/>
              <a:t>US-developed fuel savings technology before Boeing (Bowles, 2010</a:t>
            </a:r>
            <a:r>
              <a:rPr lang="en-US" sz="2000" dirty="0" smtClean="0"/>
              <a:t>)</a:t>
            </a:r>
          </a:p>
          <a:p>
            <a:pPr marL="742950" lvl="2" indent="-342900">
              <a:buClr>
                <a:srgbClr val="C00000"/>
              </a:buClr>
            </a:pPr>
            <a:r>
              <a:rPr lang="en-US" sz="2000" dirty="0" smtClean="0"/>
              <a:t>Today, most AM equipment manufacturers are in Europe; installations in US</a:t>
            </a:r>
          </a:p>
          <a:p>
            <a:pPr marL="342900" lvl="1" indent="-342900">
              <a:buClr>
                <a:srgbClr val="C00000"/>
              </a:buClr>
              <a:buFont typeface="Arial" pitchFamily="34" charset="0"/>
              <a:buChar char="•"/>
            </a:pPr>
            <a:r>
              <a:rPr lang="en-US" sz="2400" dirty="0"/>
              <a:t>Japanese composites manufacturers have made themselves indispensible to Boeing (MacPherson &amp; Pritchard 2007</a:t>
            </a:r>
            <a:r>
              <a:rPr lang="en-US" sz="2400" dirty="0" smtClean="0"/>
              <a:t>)</a:t>
            </a:r>
          </a:p>
          <a:p>
            <a:pPr marL="742950" lvl="2" indent="-342900">
              <a:buClr>
                <a:srgbClr val="C00000"/>
              </a:buClr>
            </a:pPr>
            <a:r>
              <a:rPr lang="en-US" sz="2000" dirty="0" smtClean="0"/>
              <a:t>A good route to aerospace is to first invest in a manufacturing base where the stakes are not as high as in aerospace</a:t>
            </a:r>
            <a:endParaRPr lang="en-US" sz="2400" dirty="0" smtClean="0"/>
          </a:p>
          <a:p>
            <a:pPr marL="342900" lvl="1" indent="-342900">
              <a:buClr>
                <a:srgbClr val="C00000"/>
              </a:buClr>
              <a:buFont typeface="Arial" pitchFamily="34" charset="0"/>
              <a:buChar char="•"/>
            </a:pPr>
            <a:r>
              <a:rPr lang="en-US" sz="2400" dirty="0" smtClean="0"/>
              <a:t>Chinese </a:t>
            </a:r>
            <a:r>
              <a:rPr lang="en-US" sz="2400" dirty="0"/>
              <a:t>universities partnered with Airbus to develop MAM (Staff, 2014)</a:t>
            </a:r>
          </a:p>
          <a:p>
            <a:pPr marL="742950" lvl="2" indent="-342900">
              <a:buClr>
                <a:srgbClr val="C00000"/>
              </a:buClr>
            </a:pPr>
            <a:r>
              <a:rPr lang="en-US" sz="2000" dirty="0" smtClean="0"/>
              <a:t>May have greater willingness to “learn by doing”</a:t>
            </a:r>
          </a:p>
          <a:p>
            <a:pPr marL="742950" lvl="2" indent="-342900">
              <a:buClr>
                <a:srgbClr val="C00000"/>
              </a:buClr>
            </a:pPr>
            <a:r>
              <a:rPr lang="en-US" sz="2000" dirty="0" smtClean="0"/>
              <a:t>Some </a:t>
            </a:r>
            <a:r>
              <a:rPr lang="en-US" sz="2000" dirty="0"/>
              <a:t>data can only be obtained through flying (RAND, 1992), but history (e.g. Comet fatigue cracks) shows that physical models are also </a:t>
            </a:r>
            <a:r>
              <a:rPr lang="en-US" sz="2000" dirty="0" smtClean="0"/>
              <a:t>needed</a:t>
            </a:r>
            <a:endParaRPr lang="en-US" sz="2400" dirty="0" smtClean="0"/>
          </a:p>
          <a:p>
            <a:r>
              <a:rPr lang="en-US" sz="2400" dirty="0" smtClean="0"/>
              <a:t>Lessons do not always transfer easily across countries (</a:t>
            </a:r>
            <a:r>
              <a:rPr lang="en-US" sz="2400" dirty="0" err="1" smtClean="0"/>
              <a:t>Zeitlin</a:t>
            </a:r>
            <a:r>
              <a:rPr lang="en-US" sz="2400" dirty="0" smtClean="0"/>
              <a:t> &amp; </a:t>
            </a:r>
            <a:r>
              <a:rPr lang="en-US" sz="2400" dirty="0" err="1" smtClean="0"/>
              <a:t>Herrigel</a:t>
            </a:r>
            <a:r>
              <a:rPr lang="en-US" sz="2400" dirty="0" smtClean="0"/>
              <a:t> 2004)</a:t>
            </a:r>
            <a:endParaRPr lang="en-US" sz="2400"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16</a:t>
            </a:fld>
            <a:endParaRPr lang="de-DE" dirty="0"/>
          </a:p>
        </p:txBody>
      </p:sp>
    </p:spTree>
    <p:extLst>
      <p:ext uri="{BB962C8B-B14F-4D97-AF65-F5344CB8AC3E}">
        <p14:creationId xmlns:p14="http://schemas.microsoft.com/office/powerpoint/2010/main" val="15584810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RECOMMENDATIONS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4E57228-1613-4B5D-B6F4-6BBEFB0BC52A}" type="slidenum">
              <a:rPr lang="de-DE" smtClean="0"/>
              <a:pPr/>
              <a:t>17</a:t>
            </a:fld>
            <a:endParaRPr lang="de-DE" dirty="0"/>
          </a:p>
        </p:txBody>
      </p:sp>
    </p:spTree>
    <p:extLst>
      <p:ext uri="{BB962C8B-B14F-4D97-AF65-F5344CB8AC3E}">
        <p14:creationId xmlns:p14="http://schemas.microsoft.com/office/powerpoint/2010/main" val="2561168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US Congress must fund and steward the creation of basic knowledge and institutional infrastructure</a:t>
            </a:r>
            <a:endParaRPr lang="en-US" sz="2800" dirty="0"/>
          </a:p>
        </p:txBody>
      </p:sp>
      <p:sp>
        <p:nvSpPr>
          <p:cNvPr id="3" name="Content Placeholder 2"/>
          <p:cNvSpPr>
            <a:spLocks noGrp="1"/>
          </p:cNvSpPr>
          <p:nvPr>
            <p:ph idx="1"/>
          </p:nvPr>
        </p:nvSpPr>
        <p:spPr/>
        <p:txBody>
          <a:bodyPr>
            <a:noAutofit/>
          </a:bodyPr>
          <a:lstStyle/>
          <a:p>
            <a:r>
              <a:rPr lang="en-US" sz="2000" dirty="0" smtClean="0"/>
              <a:t>Collection and dissemination of basic data: public good greater than private interests</a:t>
            </a:r>
          </a:p>
          <a:p>
            <a:pPr lvl="1"/>
            <a:r>
              <a:rPr lang="en-US" sz="1800" dirty="0" smtClean="0"/>
              <a:t>Pedigree</a:t>
            </a:r>
          </a:p>
          <a:p>
            <a:pPr lvl="1"/>
            <a:r>
              <a:rPr lang="en-US" sz="1800" dirty="0" smtClean="0"/>
              <a:t>Technical and institutional infrastructure for sharing</a:t>
            </a:r>
          </a:p>
          <a:p>
            <a:r>
              <a:rPr lang="en-US" sz="2000" dirty="0" smtClean="0"/>
              <a:t>Cross-agency learning</a:t>
            </a:r>
          </a:p>
          <a:p>
            <a:pPr lvl="1"/>
            <a:r>
              <a:rPr lang="en-US" sz="1800" dirty="0" smtClean="0"/>
              <a:t>Govt. has already taken initial steps (</a:t>
            </a:r>
            <a:r>
              <a:rPr lang="en-US" sz="1800" dirty="0" err="1" smtClean="0"/>
              <a:t>GoAdditive</a:t>
            </a:r>
            <a:r>
              <a:rPr lang="en-US" sz="1800" dirty="0" smtClean="0"/>
              <a:t>)</a:t>
            </a:r>
          </a:p>
          <a:p>
            <a:pPr lvl="1"/>
            <a:r>
              <a:rPr lang="en-US" sz="1800" dirty="0" smtClean="0"/>
              <a:t>Successful in the case of the National Nano Technology Initiative (NRC, 2002)</a:t>
            </a:r>
          </a:p>
          <a:p>
            <a:r>
              <a:rPr lang="en-US" sz="2000" dirty="0" smtClean="0"/>
              <a:t>Current funding for America Makes, the </a:t>
            </a:r>
            <a:r>
              <a:rPr lang="en-US" sz="2000" dirty="0"/>
              <a:t>National Additive Manufacturing Innovation Institute </a:t>
            </a:r>
            <a:r>
              <a:rPr lang="en-US" sz="2000" dirty="0" smtClean="0"/>
              <a:t>~$50 million (Fed.) + $39 million (other)</a:t>
            </a:r>
          </a:p>
          <a:p>
            <a:pPr lvl="1"/>
            <a:r>
              <a:rPr lang="en-US" sz="1800" dirty="0" smtClean="0"/>
              <a:t>US Air Force spent $160 million (2014) in 1964-65 on advanced composite R&amp;D</a:t>
            </a:r>
          </a:p>
          <a:p>
            <a:pPr lvl="1"/>
            <a:r>
              <a:rPr lang="en-US" sz="1800" dirty="0" smtClean="0"/>
              <a:t>Federal R&amp;D funding for composites was $240 million (2014) in 1987 </a:t>
            </a:r>
            <a:endParaRPr lang="en-US" sz="1800"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18</a:t>
            </a:fld>
            <a:endParaRPr lang="de-DE" dirty="0"/>
          </a:p>
        </p:txBody>
      </p:sp>
    </p:spTree>
    <p:extLst>
      <p:ext uri="{BB962C8B-B14F-4D97-AF65-F5344CB8AC3E}">
        <p14:creationId xmlns:p14="http://schemas.microsoft.com/office/powerpoint/2010/main" val="3595339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Standards must be consistent; stringent enough for aviation</a:t>
            </a:r>
            <a:endParaRPr lang="en-US" sz="2800" dirty="0"/>
          </a:p>
        </p:txBody>
      </p:sp>
      <p:sp>
        <p:nvSpPr>
          <p:cNvPr id="3" name="Content Placeholder 2"/>
          <p:cNvSpPr>
            <a:spLocks noGrp="1"/>
          </p:cNvSpPr>
          <p:nvPr>
            <p:ph idx="1"/>
          </p:nvPr>
        </p:nvSpPr>
        <p:spPr/>
        <p:txBody>
          <a:bodyPr>
            <a:noAutofit/>
          </a:bodyPr>
          <a:lstStyle/>
          <a:p>
            <a:r>
              <a:rPr lang="en-US" sz="2400" dirty="0" smtClean="0"/>
              <a:t>NIST has helped create a framework under which ISO and ASTM are issuing joint standards</a:t>
            </a:r>
          </a:p>
          <a:p>
            <a:r>
              <a:rPr lang="en-US" sz="2400" dirty="0" smtClean="0"/>
              <a:t>Standards must be adequately precise for aviation requirements</a:t>
            </a:r>
          </a:p>
          <a:p>
            <a:pPr lvl="1"/>
            <a:r>
              <a:rPr lang="en-US" sz="2000" dirty="0" smtClean="0"/>
              <a:t>To produce aerospace-quality components, you may need to tightly control 100 parameters; in other areas, controlling 10 might be enough</a:t>
            </a:r>
          </a:p>
          <a:p>
            <a:r>
              <a:rPr lang="en-US" sz="2400" dirty="0" smtClean="0"/>
              <a:t>Requires careful management by independent actors</a:t>
            </a:r>
          </a:p>
          <a:p>
            <a:pPr lvl="1"/>
            <a:r>
              <a:rPr lang="en-US" sz="2000" dirty="0"/>
              <a:t>I</a:t>
            </a:r>
            <a:r>
              <a:rPr lang="en-US" sz="2000" dirty="0" smtClean="0"/>
              <a:t>f independent standard does not emerge, the best-resourced firm’s standard dominates, regardless of tech. merit (Weiss &amp; </a:t>
            </a:r>
            <a:r>
              <a:rPr lang="en-US" sz="2000" dirty="0" err="1" smtClean="0"/>
              <a:t>Sirbu</a:t>
            </a:r>
            <a:r>
              <a:rPr lang="en-US" sz="2000" dirty="0" smtClean="0"/>
              <a:t> 1990)</a:t>
            </a:r>
          </a:p>
          <a:p>
            <a:pPr lvl="1"/>
            <a:r>
              <a:rPr lang="en-US" sz="2000" dirty="0" smtClean="0"/>
              <a:t>No standard emerges =&gt; Fragmented ecosystem (e.g. powder metallurgy) </a:t>
            </a:r>
            <a:endParaRPr lang="en-US" sz="2000"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19</a:t>
            </a:fld>
            <a:endParaRPr lang="de-DE" dirty="0"/>
          </a:p>
        </p:txBody>
      </p:sp>
    </p:spTree>
    <p:extLst>
      <p:ext uri="{BB962C8B-B14F-4D97-AF65-F5344CB8AC3E}">
        <p14:creationId xmlns:p14="http://schemas.microsoft.com/office/powerpoint/2010/main" val="16404935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N</a:t>
            </a:r>
            <a:r>
              <a:rPr lang="en-US" sz="2800" dirty="0" smtClean="0"/>
              <a:t>ew </a:t>
            </a:r>
            <a:r>
              <a:rPr lang="en-US" sz="2800" dirty="0"/>
              <a:t>manufacturing technologies </a:t>
            </a:r>
            <a:r>
              <a:rPr lang="en-US" sz="2800" dirty="0" smtClean="0"/>
              <a:t>critical </a:t>
            </a:r>
            <a:r>
              <a:rPr lang="en-US" sz="2800" dirty="0"/>
              <a:t>to </a:t>
            </a:r>
            <a:r>
              <a:rPr lang="en-US" sz="2800" dirty="0" smtClean="0"/>
              <a:t>maintain </a:t>
            </a:r>
            <a:r>
              <a:rPr lang="en-US" sz="2800" dirty="0"/>
              <a:t>national competitiveness</a:t>
            </a:r>
            <a:r>
              <a:rPr lang="en-US" sz="2800" dirty="0"/>
              <a:t> </a:t>
            </a:r>
            <a:endParaRPr lang="en-US" sz="2800" dirty="0"/>
          </a:p>
        </p:txBody>
      </p:sp>
      <p:sp>
        <p:nvSpPr>
          <p:cNvPr id="3" name="Content Placeholder 2"/>
          <p:cNvSpPr>
            <a:spLocks noGrp="1"/>
          </p:cNvSpPr>
          <p:nvPr>
            <p:ph idx="1"/>
          </p:nvPr>
        </p:nvSpPr>
        <p:spPr>
          <a:xfrm>
            <a:off x="457200" y="1600200"/>
            <a:ext cx="4510844" cy="4525963"/>
          </a:xfrm>
        </p:spPr>
        <p:txBody>
          <a:bodyPr>
            <a:normAutofit fontScale="92500" lnSpcReduction="10000"/>
          </a:bodyPr>
          <a:lstStyle/>
          <a:p>
            <a:pPr lvl="0"/>
            <a:r>
              <a:rPr lang="en-US" sz="2800" dirty="0" smtClean="0"/>
              <a:t>Metallic additive manufacturing (MAM)</a:t>
            </a:r>
          </a:p>
          <a:p>
            <a:pPr lvl="1"/>
            <a:r>
              <a:rPr lang="en-US" sz="2400" dirty="0" smtClean="0"/>
              <a:t>3-D printing with metals</a:t>
            </a:r>
          </a:p>
          <a:p>
            <a:pPr lvl="0"/>
            <a:r>
              <a:rPr lang="en-US" sz="2800" dirty="0" smtClean="0"/>
              <a:t>In </a:t>
            </a:r>
            <a:r>
              <a:rPr lang="en-US" sz="2800" dirty="0"/>
              <a:t>2012, America Makes, the National Additive Manufacturing Innovation Institute was created</a:t>
            </a:r>
          </a:p>
          <a:p>
            <a:pPr lvl="1"/>
            <a:r>
              <a:rPr lang="en-US" sz="2400" dirty="0" smtClean="0"/>
              <a:t>Intense competition from China and Europe</a:t>
            </a:r>
          </a:p>
          <a:p>
            <a:pPr lvl="1"/>
            <a:r>
              <a:rPr lang="en-US" sz="2400" dirty="0" err="1" smtClean="0"/>
              <a:t>DoD</a:t>
            </a:r>
            <a:r>
              <a:rPr lang="en-US" sz="2400" dirty="0" smtClean="0"/>
              <a:t> is an important stakeholder: funder and customer</a:t>
            </a:r>
            <a:endParaRPr lang="en-US"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2</a:t>
            </a:fld>
            <a:endParaRPr lang="de-DE" dirty="0"/>
          </a:p>
        </p:txBody>
      </p:sp>
      <p:pic>
        <p:nvPicPr>
          <p:cNvPr id="6" name="Picture 5" descr="Slide 2 - fo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722671" y="2306221"/>
            <a:ext cx="4481510" cy="2982652"/>
          </a:xfrm>
          <a:prstGeom prst="rect">
            <a:avLst/>
          </a:prstGeom>
        </p:spPr>
      </p:pic>
      <p:sp>
        <p:nvSpPr>
          <p:cNvPr id="7" name="TextBox 6"/>
          <p:cNvSpPr txBox="1"/>
          <p:nvPr/>
        </p:nvSpPr>
        <p:spPr>
          <a:xfrm>
            <a:off x="5488561" y="6057292"/>
            <a:ext cx="2814893" cy="369332"/>
          </a:xfrm>
          <a:prstGeom prst="rect">
            <a:avLst/>
          </a:prstGeom>
          <a:noFill/>
        </p:spPr>
        <p:txBody>
          <a:bodyPr wrap="none" rtlCol="0">
            <a:spAutoFit/>
          </a:bodyPr>
          <a:lstStyle/>
          <a:p>
            <a:r>
              <a:rPr lang="en-US" dirty="0" smtClean="0"/>
              <a:t>Source: </a:t>
            </a:r>
            <a:r>
              <a:rPr lang="en-US" dirty="0" err="1"/>
              <a:t>m</a:t>
            </a:r>
            <a:r>
              <a:rPr lang="en-US" dirty="0" err="1" smtClean="0"/>
              <a:t>achinedesign.com</a:t>
            </a:r>
            <a:endParaRPr lang="en-US" dirty="0"/>
          </a:p>
        </p:txBody>
      </p:sp>
    </p:spTree>
    <p:extLst>
      <p:ext uri="{BB962C8B-B14F-4D97-AF65-F5344CB8AC3E}">
        <p14:creationId xmlns:p14="http://schemas.microsoft.com/office/powerpoint/2010/main" val="16846409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Opportunities must be created to </a:t>
            </a:r>
            <a:r>
              <a:rPr lang="en-US" sz="2800" i="1" dirty="0" smtClean="0"/>
              <a:t>safely</a:t>
            </a:r>
            <a:r>
              <a:rPr lang="en-US" sz="2800" dirty="0" smtClean="0"/>
              <a:t> learn by doing</a:t>
            </a:r>
            <a:endParaRPr lang="en-US" sz="2800" dirty="0"/>
          </a:p>
        </p:txBody>
      </p:sp>
      <p:sp>
        <p:nvSpPr>
          <p:cNvPr id="3" name="Content Placeholder 2"/>
          <p:cNvSpPr>
            <a:spLocks noGrp="1"/>
          </p:cNvSpPr>
          <p:nvPr>
            <p:ph idx="1"/>
          </p:nvPr>
        </p:nvSpPr>
        <p:spPr/>
        <p:txBody>
          <a:bodyPr>
            <a:noAutofit/>
          </a:bodyPr>
          <a:lstStyle/>
          <a:p>
            <a:pPr marL="400050"/>
            <a:r>
              <a:rPr lang="en-US" sz="2400" dirty="0"/>
              <a:t>NASA brought airlines and manufacturers together with the ACEE program (Bowles, 2010)</a:t>
            </a:r>
          </a:p>
          <a:p>
            <a:pPr marL="400050"/>
            <a:r>
              <a:rPr lang="en-US" sz="2400" dirty="0"/>
              <a:t>NASA promoted standardization first in General Aviation, where safety requirements are not as stringent (</a:t>
            </a:r>
            <a:r>
              <a:rPr lang="en-US" sz="2400" dirty="0" err="1" smtClean="0"/>
              <a:t>Ilcewicz</a:t>
            </a:r>
            <a:r>
              <a:rPr lang="en-US" sz="2400" dirty="0" smtClean="0"/>
              <a:t> &amp; Murphy, </a:t>
            </a:r>
            <a:r>
              <a:rPr lang="en-US" sz="2400" dirty="0"/>
              <a:t>2005</a:t>
            </a:r>
            <a:r>
              <a:rPr lang="en-US" sz="2400" dirty="0" smtClean="0"/>
              <a:t>)</a:t>
            </a:r>
          </a:p>
          <a:p>
            <a:pPr marL="57150" indent="0">
              <a:buNone/>
            </a:pPr>
            <a:endParaRPr lang="en-US" sz="2400" dirty="0" smtClean="0"/>
          </a:p>
          <a:p>
            <a:pPr marL="57150" indent="0">
              <a:buNone/>
            </a:pPr>
            <a:r>
              <a:rPr lang="en-US" sz="2800" b="1" dirty="0">
                <a:solidFill>
                  <a:srgbClr val="C00000"/>
                </a:solidFill>
                <a:latin typeface="Georgia" pitchFamily="18" charset="0"/>
                <a:ea typeface="+mj-ea"/>
                <a:cs typeface="+mj-cs"/>
              </a:rPr>
              <a:t>Regulators must avoid lock-in</a:t>
            </a:r>
          </a:p>
          <a:p>
            <a:pPr marL="400050"/>
            <a:r>
              <a:rPr lang="en-US" sz="2400" dirty="0" smtClean="0"/>
              <a:t>Perhaps </a:t>
            </a:r>
            <a:r>
              <a:rPr lang="en-US" sz="2400" dirty="0"/>
              <a:t>by </a:t>
            </a:r>
            <a:r>
              <a:rPr lang="en-US" sz="2400" dirty="0"/>
              <a:t>the</a:t>
            </a:r>
            <a:r>
              <a:rPr lang="en-US" sz="2400" dirty="0"/>
              <a:t> use of sunset clauses in </a:t>
            </a:r>
            <a:r>
              <a:rPr lang="en-US" sz="2400" dirty="0" smtClean="0"/>
              <a:t>rules</a:t>
            </a:r>
          </a:p>
          <a:p>
            <a:pPr marL="400050"/>
            <a:endParaRPr lang="en-US" sz="2400"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20</a:t>
            </a:fld>
            <a:endParaRPr lang="de-DE" dirty="0"/>
          </a:p>
        </p:txBody>
      </p:sp>
    </p:spTree>
    <p:extLst>
      <p:ext uri="{BB962C8B-B14F-4D97-AF65-F5344CB8AC3E}">
        <p14:creationId xmlns:p14="http://schemas.microsoft.com/office/powerpoint/2010/main" val="221994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smtClean="0"/>
              <a:t>Acknowledgements</a:t>
            </a:r>
            <a:endParaRPr lang="en-US" sz="2800"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21</a:t>
            </a:fld>
            <a:endParaRPr lang="de-DE" dirty="0"/>
          </a:p>
        </p:txBody>
      </p:sp>
      <p:pic>
        <p:nvPicPr>
          <p:cNvPr id="5" name="Picture 6" descr="http://www.ipsantarem.pt/wp-content/uploads/2013/06/logo-fc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5105" y="1703044"/>
            <a:ext cx="3897285" cy="1304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3dprint.com/wp-content/uploads/2015/08/america-mak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158" y="3200389"/>
            <a:ext cx="3249218" cy="18330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ces.cmu.edu/resources/logos/cmu/Burgundy_CMU_JPG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2138" y="5141817"/>
            <a:ext cx="3432490" cy="12395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7007453" y="1902780"/>
            <a:ext cx="2134913" cy="3202370"/>
          </a:xfrm>
          <a:prstGeom prst="rect">
            <a:avLst/>
          </a:prstGeom>
        </p:spPr>
      </p:pic>
      <p:sp>
        <p:nvSpPr>
          <p:cNvPr id="9" name="TextBox 8"/>
          <p:cNvSpPr txBox="1"/>
          <p:nvPr/>
        </p:nvSpPr>
        <p:spPr>
          <a:xfrm>
            <a:off x="463648" y="5141817"/>
            <a:ext cx="1224136" cy="338554"/>
          </a:xfrm>
          <a:prstGeom prst="rect">
            <a:avLst/>
          </a:prstGeom>
          <a:noFill/>
        </p:spPr>
        <p:txBody>
          <a:bodyPr wrap="square" rtlCol="0">
            <a:spAutoFit/>
          </a:bodyPr>
          <a:lstStyle/>
          <a:p>
            <a:r>
              <a:rPr lang="en-US" sz="1600" i="1" dirty="0" smtClean="0"/>
              <a:t>(Source: GE)</a:t>
            </a:r>
            <a:endParaRPr lang="en-US" sz="1600" i="1" dirty="0"/>
          </a:p>
        </p:txBody>
      </p:sp>
      <p:pic>
        <p:nvPicPr>
          <p:cNvPr id="10" name="Picture 9"/>
          <p:cNvPicPr>
            <a:picLocks noChangeAspect="1"/>
          </p:cNvPicPr>
          <p:nvPr/>
        </p:nvPicPr>
        <p:blipFill>
          <a:blip r:embed="rId6"/>
          <a:stretch>
            <a:fillRect/>
          </a:stretch>
        </p:blipFill>
        <p:spPr>
          <a:xfrm>
            <a:off x="-1634" y="2222297"/>
            <a:ext cx="1924050" cy="2781300"/>
          </a:xfrm>
          <a:prstGeom prst="rect">
            <a:avLst/>
          </a:prstGeom>
        </p:spPr>
      </p:pic>
      <p:sp>
        <p:nvSpPr>
          <p:cNvPr id="11" name="TextBox 10"/>
          <p:cNvSpPr txBox="1"/>
          <p:nvPr/>
        </p:nvSpPr>
        <p:spPr>
          <a:xfrm>
            <a:off x="7522694" y="5141817"/>
            <a:ext cx="1224136" cy="338554"/>
          </a:xfrm>
          <a:prstGeom prst="rect">
            <a:avLst/>
          </a:prstGeom>
          <a:noFill/>
        </p:spPr>
        <p:txBody>
          <a:bodyPr wrap="square" rtlCol="0">
            <a:spAutoFit/>
          </a:bodyPr>
          <a:lstStyle/>
          <a:p>
            <a:r>
              <a:rPr lang="en-US" sz="1600" i="1" dirty="0" smtClean="0"/>
              <a:t>(Source: GE)</a:t>
            </a:r>
            <a:endParaRPr lang="en-US" sz="1600" i="1" dirty="0"/>
          </a:p>
        </p:txBody>
      </p:sp>
    </p:spTree>
    <p:extLst>
      <p:ext uri="{BB962C8B-B14F-4D97-AF65-F5344CB8AC3E}">
        <p14:creationId xmlns:p14="http://schemas.microsoft.com/office/powerpoint/2010/main" val="3027810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smtClean="0"/>
              <a:t>References</a:t>
            </a:r>
            <a:endParaRPr lang="en-US" sz="2800" dirty="0"/>
          </a:p>
        </p:txBody>
      </p:sp>
      <p:sp>
        <p:nvSpPr>
          <p:cNvPr id="3" name="Content Placeholder 2"/>
          <p:cNvSpPr>
            <a:spLocks noGrp="1"/>
          </p:cNvSpPr>
          <p:nvPr>
            <p:ph idx="1"/>
          </p:nvPr>
        </p:nvSpPr>
        <p:spPr>
          <a:xfrm>
            <a:off x="457200" y="836712"/>
            <a:ext cx="8229600" cy="5364596"/>
          </a:xfrm>
        </p:spPr>
        <p:txBody>
          <a:bodyPr>
            <a:normAutofit lnSpcReduction="10000"/>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Harris, I. D. (2011). Development and Implementation of Metals Additive Manufacturing. </a:t>
            </a:r>
            <a:r>
              <a:rPr lang="en-US" sz="1200" i="1" dirty="0">
                <a:latin typeface="Calibri" panose="020F0502020204030204" pitchFamily="34" charset="0"/>
                <a:ea typeface="Calibri" panose="020F0502020204030204" pitchFamily="34" charset="0"/>
                <a:cs typeface="Times New Roman" panose="02020603050405020304" pitchFamily="18" charset="0"/>
              </a:rPr>
              <a:t>DOT International, New Orleans</a:t>
            </a:r>
            <a:r>
              <a:rPr lang="en-US" sz="1200" dirty="0">
                <a:latin typeface="Calibri" panose="020F0502020204030204" pitchFamily="34" charset="0"/>
                <a:ea typeface="Calibri" panose="020F0502020204030204" pitchFamily="34" charset="0"/>
                <a:cs typeface="Times New Roman" panose="02020603050405020304" pitchFamily="18" charset="0"/>
              </a:rPr>
              <a:t>. Retrieved from http://</a:t>
            </a:r>
            <a:r>
              <a:rPr lang="en-US" sz="1200" dirty="0" err="1">
                <a:latin typeface="Calibri" panose="020F0502020204030204" pitchFamily="34" charset="0"/>
                <a:ea typeface="Calibri" panose="020F0502020204030204" pitchFamily="34" charset="0"/>
                <a:cs typeface="Times New Roman" panose="02020603050405020304" pitchFamily="18" charset="0"/>
              </a:rPr>
              <a:t>ewi.org</a:t>
            </a:r>
            <a:r>
              <a:rPr lang="en-US" sz="1200" dirty="0">
                <a:latin typeface="Calibri" panose="020F0502020204030204" pitchFamily="34" charset="0"/>
                <a:ea typeface="Calibri" panose="020F0502020204030204" pitchFamily="34" charset="0"/>
                <a:cs typeface="Times New Roman" panose="02020603050405020304" pitchFamily="18" charset="0"/>
              </a:rPr>
              <a:t>/</a:t>
            </a:r>
            <a:r>
              <a:rPr lang="en-US" sz="1200" dirty="0" err="1">
                <a:latin typeface="Calibri" panose="020F0502020204030204" pitchFamily="34" charset="0"/>
                <a:ea typeface="Calibri" panose="020F0502020204030204" pitchFamily="34" charset="0"/>
                <a:cs typeface="Times New Roman" panose="02020603050405020304" pitchFamily="18" charset="0"/>
              </a:rPr>
              <a:t>eto</a:t>
            </a:r>
            <a:r>
              <a:rPr lang="en-US" sz="1200" dirty="0">
                <a:latin typeface="Calibri" panose="020F0502020204030204" pitchFamily="34" charset="0"/>
                <a:ea typeface="Calibri" panose="020F0502020204030204" pitchFamily="34" charset="0"/>
                <a:cs typeface="Times New Roman" panose="02020603050405020304" pitchFamily="18" charset="0"/>
              </a:rPr>
              <a:t>/</a:t>
            </a:r>
            <a:r>
              <a:rPr lang="en-US" sz="1200" dirty="0" err="1">
                <a:latin typeface="Calibri" panose="020F0502020204030204" pitchFamily="34" charset="0"/>
                <a:ea typeface="Calibri" panose="020F0502020204030204" pitchFamily="34" charset="0"/>
                <a:cs typeface="Times New Roman" panose="02020603050405020304" pitchFamily="18" charset="0"/>
              </a:rPr>
              <a:t>wp</a:t>
            </a:r>
            <a:r>
              <a:rPr lang="en-US" sz="1200" dirty="0">
                <a:latin typeface="Calibri" panose="020F0502020204030204" pitchFamily="34" charset="0"/>
                <a:ea typeface="Calibri" panose="020F0502020204030204" pitchFamily="34" charset="0"/>
                <a:cs typeface="Times New Roman" panose="02020603050405020304" pitchFamily="18" charset="0"/>
              </a:rPr>
              <a:t>-content/uploads/2013/06/Additive-Manufacturing-DOT-Paper-2011.pdf</a:t>
            </a:r>
          </a:p>
          <a:p>
            <a:r>
              <a:rPr lang="en-US" sz="1200" dirty="0">
                <a:latin typeface="Calibri" panose="020F0502020204030204" pitchFamily="34" charset="0"/>
                <a:ea typeface="Calibri" panose="020F0502020204030204" pitchFamily="34" charset="0"/>
                <a:cs typeface="Times New Roman" panose="02020603050405020304" pitchFamily="18" charset="0"/>
              </a:rPr>
              <a:t>Pearce, B. (2014, June). </a:t>
            </a:r>
            <a:r>
              <a:rPr lang="en-US" sz="1200" i="1" dirty="0">
                <a:latin typeface="Calibri" panose="020F0502020204030204" pitchFamily="34" charset="0"/>
                <a:ea typeface="Calibri" panose="020F0502020204030204" pitchFamily="34" charset="0"/>
                <a:cs typeface="Times New Roman" panose="02020603050405020304" pitchFamily="18" charset="0"/>
              </a:rPr>
              <a:t>Key features of air transport markets – IATA</a:t>
            </a:r>
            <a:r>
              <a:rPr lang="en-US" sz="1200" dirty="0">
                <a:latin typeface="Calibri" panose="020F0502020204030204" pitchFamily="34" charset="0"/>
                <a:ea typeface="Calibri" panose="020F0502020204030204" pitchFamily="34" charset="0"/>
                <a:cs typeface="Times New Roman" panose="02020603050405020304" pitchFamily="18" charset="0"/>
              </a:rPr>
              <a:t>. Retrieved from http://</a:t>
            </a:r>
            <a:r>
              <a:rPr lang="en-US" sz="1200" dirty="0" err="1">
                <a:latin typeface="Calibri" panose="020F0502020204030204" pitchFamily="34" charset="0"/>
                <a:ea typeface="Calibri" panose="020F0502020204030204" pitchFamily="34" charset="0"/>
                <a:cs typeface="Times New Roman" panose="02020603050405020304" pitchFamily="18" charset="0"/>
              </a:rPr>
              <a:t>www.slideshare.net</a:t>
            </a:r>
            <a:r>
              <a:rPr lang="en-US" sz="1200" dirty="0">
                <a:latin typeface="Calibri" panose="020F0502020204030204" pitchFamily="34" charset="0"/>
                <a:ea typeface="Calibri" panose="020F0502020204030204" pitchFamily="34" charset="0"/>
                <a:cs typeface="Times New Roman" panose="02020603050405020304" pitchFamily="18" charset="0"/>
              </a:rPr>
              <a:t>/OECD-DAF/some-key-features-of-air-transport-markets-brian-pearce-iata-june-2014-oecd-discussion-on-airline-</a:t>
            </a:r>
            <a:r>
              <a:rPr lang="en-US" sz="1200" dirty="0" smtClean="0">
                <a:latin typeface="Calibri" panose="020F0502020204030204" pitchFamily="34" charset="0"/>
                <a:ea typeface="Calibri" panose="020F0502020204030204" pitchFamily="34" charset="0"/>
                <a:cs typeface="Times New Roman" panose="02020603050405020304" pitchFamily="18" charset="0"/>
              </a:rPr>
              <a:t>competition</a:t>
            </a:r>
          </a:p>
          <a:p>
            <a:r>
              <a:rPr lang="en-US" sz="1200" dirty="0" smtClean="0">
                <a:latin typeface="Calibri" panose="020F0502020204030204" pitchFamily="34" charset="0"/>
                <a:ea typeface="Calibri" panose="020F0502020204030204" pitchFamily="34" charset="0"/>
                <a:cs typeface="Times New Roman" panose="02020603050405020304" pitchFamily="18" charset="0"/>
              </a:rPr>
              <a:t>Office </a:t>
            </a:r>
            <a:r>
              <a:rPr lang="en-US" sz="1200" dirty="0">
                <a:latin typeface="Calibri" panose="020F0502020204030204" pitchFamily="34" charset="0"/>
                <a:ea typeface="Calibri" panose="020F0502020204030204" pitchFamily="34" charset="0"/>
                <a:cs typeface="Times New Roman" panose="02020603050405020304" pitchFamily="18" charset="0"/>
              </a:rPr>
              <a:t>of Technology Assessment. (1988). </a:t>
            </a:r>
            <a:r>
              <a:rPr lang="en-US" sz="1200" i="1" dirty="0">
                <a:latin typeface="Calibri" panose="020F0502020204030204" pitchFamily="34" charset="0"/>
                <a:ea typeface="Calibri" panose="020F0502020204030204" pitchFamily="34" charset="0"/>
                <a:cs typeface="Times New Roman" panose="02020603050405020304" pitchFamily="18" charset="0"/>
              </a:rPr>
              <a:t>Advanced Materials By Design</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r>
              <a:rPr lang="en-US" sz="1200" dirty="0">
                <a:latin typeface="Calibri" panose="020F0502020204030204" pitchFamily="34" charset="0"/>
                <a:ea typeface="Calibri" panose="020F0502020204030204" pitchFamily="34" charset="0"/>
                <a:cs typeface="Times New Roman" panose="02020603050405020304" pitchFamily="18" charset="0"/>
              </a:rPr>
              <a:t>Fuchs, E., &amp; </a:t>
            </a:r>
            <a:r>
              <a:rPr lang="en-US" sz="1200" dirty="0" err="1">
                <a:latin typeface="Calibri" panose="020F0502020204030204" pitchFamily="34" charset="0"/>
                <a:ea typeface="Calibri" panose="020F0502020204030204" pitchFamily="34" charset="0"/>
                <a:cs typeface="Times New Roman" panose="02020603050405020304" pitchFamily="18" charset="0"/>
              </a:rPr>
              <a:t>Kirchain</a:t>
            </a:r>
            <a:r>
              <a:rPr lang="en-US" sz="1200" dirty="0">
                <a:latin typeface="Calibri" panose="020F0502020204030204" pitchFamily="34" charset="0"/>
                <a:ea typeface="Calibri" panose="020F0502020204030204" pitchFamily="34" charset="0"/>
                <a:cs typeface="Times New Roman" panose="02020603050405020304" pitchFamily="18" charset="0"/>
              </a:rPr>
              <a:t>, R. (2010). Design for Location? The Impact of Manufacturing Offshore on Technology Competitiveness in the Optoelectronics Industry. </a:t>
            </a:r>
            <a:r>
              <a:rPr lang="en-US" sz="1200" i="1" dirty="0">
                <a:latin typeface="Calibri" panose="020F0502020204030204" pitchFamily="34" charset="0"/>
                <a:ea typeface="Calibri" panose="020F0502020204030204" pitchFamily="34" charset="0"/>
                <a:cs typeface="Times New Roman" panose="02020603050405020304" pitchFamily="18" charset="0"/>
              </a:rPr>
              <a:t>Management Science</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i="1" dirty="0">
                <a:latin typeface="Calibri" panose="020F0502020204030204" pitchFamily="34" charset="0"/>
                <a:ea typeface="Calibri" panose="020F0502020204030204" pitchFamily="34" charset="0"/>
                <a:cs typeface="Times New Roman" panose="02020603050405020304" pitchFamily="18" charset="0"/>
              </a:rPr>
              <a:t>56</a:t>
            </a:r>
            <a:r>
              <a:rPr lang="en-US" sz="1200" dirty="0">
                <a:latin typeface="Calibri" panose="020F0502020204030204" pitchFamily="34" charset="0"/>
                <a:ea typeface="Calibri" panose="020F0502020204030204" pitchFamily="34" charset="0"/>
                <a:cs typeface="Times New Roman" panose="02020603050405020304" pitchFamily="18" charset="0"/>
              </a:rPr>
              <a:t>(12), 2323–2349. </a:t>
            </a:r>
          </a:p>
          <a:p>
            <a:r>
              <a:rPr lang="en-US" sz="1200" dirty="0">
                <a:latin typeface="Calibri" panose="020F0502020204030204" pitchFamily="34" charset="0"/>
                <a:ea typeface="Calibri" panose="020F0502020204030204" pitchFamily="34" charset="0"/>
                <a:cs typeface="Times New Roman" panose="02020603050405020304" pitchFamily="18" charset="0"/>
              </a:rPr>
              <a:t>Pisano, G. P. (1997). </a:t>
            </a:r>
            <a:r>
              <a:rPr lang="en-US" sz="1200" i="1" dirty="0">
                <a:latin typeface="Calibri" panose="020F0502020204030204" pitchFamily="34" charset="0"/>
                <a:ea typeface="Calibri" panose="020F0502020204030204" pitchFamily="34" charset="0"/>
                <a:cs typeface="Times New Roman" panose="02020603050405020304" pitchFamily="18" charset="0"/>
              </a:rPr>
              <a:t>The Development Factory: Unlocking the Potential of Process Innovation</a:t>
            </a:r>
            <a:r>
              <a:rPr lang="en-US" sz="1200" dirty="0">
                <a:latin typeface="Calibri" panose="020F0502020204030204" pitchFamily="34" charset="0"/>
                <a:ea typeface="Calibri" panose="020F0502020204030204" pitchFamily="34" charset="0"/>
                <a:cs typeface="Times New Roman" panose="02020603050405020304" pitchFamily="18" charset="0"/>
              </a:rPr>
              <a:t>. Harvard Business Press</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r>
              <a:rPr lang="en-US" sz="1200" dirty="0">
                <a:latin typeface="Calibri" panose="020F0502020204030204" pitchFamily="34" charset="0"/>
                <a:ea typeface="Calibri" panose="020F0502020204030204" pitchFamily="34" charset="0"/>
                <a:cs typeface="Times New Roman" panose="02020603050405020304" pitchFamily="18" charset="0"/>
              </a:rPr>
              <a:t>Holbrook, D., Cohen, W. M., </a:t>
            </a:r>
            <a:r>
              <a:rPr lang="en-US" sz="1200" dirty="0" err="1">
                <a:latin typeface="Calibri" panose="020F0502020204030204" pitchFamily="34" charset="0"/>
                <a:ea typeface="Calibri" panose="020F0502020204030204" pitchFamily="34" charset="0"/>
                <a:cs typeface="Times New Roman" panose="02020603050405020304" pitchFamily="18" charset="0"/>
              </a:rPr>
              <a:t>Hounshell</a:t>
            </a:r>
            <a:r>
              <a:rPr lang="en-US" sz="1200" dirty="0">
                <a:latin typeface="Calibri" panose="020F0502020204030204" pitchFamily="34" charset="0"/>
                <a:ea typeface="Calibri" panose="020F0502020204030204" pitchFamily="34" charset="0"/>
                <a:cs typeface="Times New Roman" panose="02020603050405020304" pitchFamily="18" charset="0"/>
              </a:rPr>
              <a:t>, D. A., &amp; </a:t>
            </a:r>
            <a:r>
              <a:rPr lang="en-US" sz="1200" dirty="0" err="1">
                <a:latin typeface="Calibri" panose="020F0502020204030204" pitchFamily="34" charset="0"/>
                <a:ea typeface="Calibri" panose="020F0502020204030204" pitchFamily="34" charset="0"/>
                <a:cs typeface="Times New Roman" panose="02020603050405020304" pitchFamily="18" charset="0"/>
              </a:rPr>
              <a:t>Klepper</a:t>
            </a:r>
            <a:r>
              <a:rPr lang="en-US" sz="1200" dirty="0">
                <a:latin typeface="Calibri" panose="020F0502020204030204" pitchFamily="34" charset="0"/>
                <a:ea typeface="Calibri" panose="020F0502020204030204" pitchFamily="34" charset="0"/>
                <a:cs typeface="Times New Roman" panose="02020603050405020304" pitchFamily="18" charset="0"/>
              </a:rPr>
              <a:t>, S. (2000). The nature, sources, and consequences of firm differences in the early history of the semiconductor industry. </a:t>
            </a:r>
            <a:r>
              <a:rPr lang="en-US" sz="1200" i="1" dirty="0">
                <a:latin typeface="Calibri" panose="020F0502020204030204" pitchFamily="34" charset="0"/>
                <a:ea typeface="Calibri" panose="020F0502020204030204" pitchFamily="34" charset="0"/>
                <a:cs typeface="Times New Roman" panose="02020603050405020304" pitchFamily="18" charset="0"/>
              </a:rPr>
              <a:t>Strategic Management Journal</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i="1" dirty="0">
                <a:latin typeface="Calibri" panose="020F0502020204030204" pitchFamily="34" charset="0"/>
                <a:ea typeface="Calibri" panose="020F0502020204030204" pitchFamily="34" charset="0"/>
                <a:cs typeface="Times New Roman" panose="02020603050405020304" pitchFamily="18" charset="0"/>
              </a:rPr>
              <a:t>21</a:t>
            </a:r>
            <a:r>
              <a:rPr lang="en-US" sz="1200" dirty="0">
                <a:latin typeface="Calibri" panose="020F0502020204030204" pitchFamily="34" charset="0"/>
                <a:ea typeface="Calibri" panose="020F0502020204030204" pitchFamily="34" charset="0"/>
                <a:cs typeface="Times New Roman" panose="02020603050405020304" pitchFamily="18" charset="0"/>
              </a:rPr>
              <a:t>(10/11), 1017–1041</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r>
              <a:rPr lang="en-US" sz="1200" dirty="0" err="1"/>
              <a:t>Wohlers</a:t>
            </a:r>
            <a:r>
              <a:rPr lang="en-US" sz="1200" dirty="0"/>
              <a:t> Associates, “3D Printing and Additive Manufacturing State of the Industry: Annual Worldwide Progress Report” (2015).</a:t>
            </a:r>
            <a:r>
              <a:rPr lang="en-US" sz="1200" dirty="0"/>
              <a:t> </a:t>
            </a:r>
            <a:endParaRPr lang="en-US" sz="1200" dirty="0" smtClean="0"/>
          </a:p>
          <a:p>
            <a:r>
              <a:rPr lang="en-US" sz="1200" dirty="0"/>
              <a:t>T. </a:t>
            </a:r>
            <a:r>
              <a:rPr lang="en-US" sz="1200" dirty="0" err="1"/>
              <a:t>Khaled</a:t>
            </a:r>
            <a:r>
              <a:rPr lang="en-US" sz="1200" dirty="0"/>
              <a:t>, “Casting Factors” (ANM-112N-13–05, Federal Aviation Administration, 2014).</a:t>
            </a:r>
            <a:r>
              <a:rPr lang="en-US" sz="1200" dirty="0"/>
              <a:t> </a:t>
            </a:r>
            <a:endParaRPr lang="en-US" sz="1200" dirty="0" smtClean="0"/>
          </a:p>
          <a:p>
            <a:r>
              <a:rPr lang="en-US" sz="1200" dirty="0" err="1">
                <a:latin typeface="Calibri" panose="020F0502020204030204" pitchFamily="34" charset="0"/>
                <a:ea typeface="Calibri" panose="020F0502020204030204" pitchFamily="34" charset="0"/>
                <a:cs typeface="Times New Roman" panose="02020603050405020304" pitchFamily="18" charset="0"/>
              </a:rPr>
              <a:t>Eisenhardt</a:t>
            </a:r>
            <a:r>
              <a:rPr lang="en-US" sz="1200" dirty="0">
                <a:latin typeface="Calibri" panose="020F0502020204030204" pitchFamily="34" charset="0"/>
                <a:ea typeface="Calibri" panose="020F0502020204030204" pitchFamily="34" charset="0"/>
                <a:cs typeface="Times New Roman" panose="02020603050405020304" pitchFamily="18" charset="0"/>
              </a:rPr>
              <a:t>, K. M. (1989). Building Theories from Case Study Research. </a:t>
            </a:r>
            <a:r>
              <a:rPr lang="en-US" sz="1200" i="1" dirty="0">
                <a:latin typeface="Calibri" panose="020F0502020204030204" pitchFamily="34" charset="0"/>
                <a:ea typeface="Calibri" panose="020F0502020204030204" pitchFamily="34" charset="0"/>
                <a:cs typeface="Times New Roman" panose="02020603050405020304" pitchFamily="18" charset="0"/>
              </a:rPr>
              <a:t>Academy of Management Review</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i="1" dirty="0">
                <a:latin typeface="Calibri" panose="020F0502020204030204" pitchFamily="34" charset="0"/>
                <a:ea typeface="Calibri" panose="020F0502020204030204" pitchFamily="34" charset="0"/>
                <a:cs typeface="Times New Roman" panose="02020603050405020304" pitchFamily="18" charset="0"/>
              </a:rPr>
              <a:t>14</a:t>
            </a:r>
            <a:r>
              <a:rPr lang="en-US" sz="1200" dirty="0">
                <a:latin typeface="Calibri" panose="020F0502020204030204" pitchFamily="34" charset="0"/>
                <a:ea typeface="Calibri" panose="020F0502020204030204" pitchFamily="34" charset="0"/>
                <a:cs typeface="Times New Roman" panose="02020603050405020304" pitchFamily="18" charset="0"/>
              </a:rPr>
              <a:t>(4), 532–550. </a:t>
            </a:r>
          </a:p>
          <a:p>
            <a:r>
              <a:rPr lang="en-US" sz="1200" dirty="0">
                <a:latin typeface="Calibri" panose="020F0502020204030204" pitchFamily="34" charset="0"/>
                <a:ea typeface="Calibri" panose="020F0502020204030204" pitchFamily="34" charset="0"/>
                <a:cs typeface="Times New Roman" panose="02020603050405020304" pitchFamily="18" charset="0"/>
              </a:rPr>
              <a:t>Glaser, B. G., &amp; Strauss, A. L. (1967). </a:t>
            </a:r>
            <a:r>
              <a:rPr lang="en-US" sz="1200" i="1" dirty="0">
                <a:latin typeface="Calibri" panose="020F0502020204030204" pitchFamily="34" charset="0"/>
                <a:ea typeface="Calibri" panose="020F0502020204030204" pitchFamily="34" charset="0"/>
                <a:cs typeface="Times New Roman" panose="02020603050405020304" pitchFamily="18" charset="0"/>
              </a:rPr>
              <a:t>The discovery of grounded theory; strategies for qualitative research</a:t>
            </a:r>
            <a:r>
              <a:rPr lang="en-US" sz="1200" dirty="0">
                <a:latin typeface="Calibri" panose="020F0502020204030204" pitchFamily="34" charset="0"/>
                <a:ea typeface="Calibri" panose="020F0502020204030204" pitchFamily="34" charset="0"/>
                <a:cs typeface="Times New Roman" panose="02020603050405020304" pitchFamily="18" charset="0"/>
              </a:rPr>
              <a:t>. Aldine Pub. Co</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r>
              <a:rPr lang="en-US" sz="1200" dirty="0"/>
              <a:t>Bowles, M. D. (2010). </a:t>
            </a:r>
            <a:r>
              <a:rPr lang="en-US" sz="1200" i="1" dirty="0"/>
              <a:t>The Apollo of Aeronautics: NASA’s Aircraft Energy Efficiency Program, 1973-1987</a:t>
            </a:r>
            <a:r>
              <a:rPr lang="en-US" sz="1200" dirty="0"/>
              <a:t>. US National Aeronautics &amp; Space Administration</a:t>
            </a:r>
            <a:r>
              <a:rPr lang="en-US" sz="1200" dirty="0" smtClean="0"/>
              <a:t>.</a:t>
            </a:r>
            <a:endParaRPr lang="en-US" sz="1200" dirty="0">
              <a:latin typeface="Calibri" panose="020F0502020204030204" pitchFamily="34" charset="0"/>
              <a:cs typeface="Times New Roman" panose="02020603050405020304" pitchFamily="18" charset="0"/>
            </a:endParaRPr>
          </a:p>
          <a:p>
            <a:r>
              <a:rPr lang="en-US" sz="1200" dirty="0" err="1"/>
              <a:t>Zeitlin</a:t>
            </a:r>
            <a:r>
              <a:rPr lang="en-US" sz="1200" dirty="0"/>
              <a:t>, J., &amp; </a:t>
            </a:r>
            <a:r>
              <a:rPr lang="en-US" sz="1200" dirty="0" err="1"/>
              <a:t>Herrigel</a:t>
            </a:r>
            <a:r>
              <a:rPr lang="en-US" sz="1200" dirty="0"/>
              <a:t>, G. (</a:t>
            </a:r>
            <a:r>
              <a:rPr lang="en-US" sz="1200" dirty="0" smtClean="0"/>
              <a:t>2004)</a:t>
            </a:r>
            <a:r>
              <a:rPr lang="en-US" sz="1200" dirty="0"/>
              <a:t>. </a:t>
            </a:r>
            <a:r>
              <a:rPr lang="en-US" sz="1200" i="1" dirty="0"/>
              <a:t>Americanization and Its Limits: Reworking US Technology and Management in Post-war Europe and Japan</a:t>
            </a:r>
            <a:r>
              <a:rPr lang="en-US" sz="1200" dirty="0"/>
              <a:t>. Oxford University Press</a:t>
            </a:r>
            <a:r>
              <a:rPr lang="en-US" sz="1200" dirty="0" smtClean="0"/>
              <a:t>.</a:t>
            </a:r>
          </a:p>
          <a:p>
            <a:r>
              <a:rPr lang="en-US" sz="1200" dirty="0"/>
              <a:t>A. MacPherson, D. Pritchard, Boeing’s Diffusion of Commercial Aircraft Technology to Japan: Surrendering the U.S. Industry for Foreign Financial Support. </a:t>
            </a:r>
            <a:r>
              <a:rPr lang="en-US" sz="1200" i="1" dirty="0"/>
              <a:t>J. Labor Res.</a:t>
            </a:r>
            <a:r>
              <a:rPr lang="en-US" sz="1200" dirty="0"/>
              <a:t> </a:t>
            </a:r>
            <a:r>
              <a:rPr lang="en-US" sz="1200" b="1" dirty="0"/>
              <a:t>28</a:t>
            </a:r>
            <a:r>
              <a:rPr lang="en-US" sz="1200" dirty="0"/>
              <a:t>, 552–566 (2007).</a:t>
            </a:r>
            <a:r>
              <a:rPr lang="en-US" sz="1200" dirty="0"/>
              <a:t> </a:t>
            </a:r>
            <a:endParaRPr lang="en-US" sz="1200" dirty="0" smtClean="0"/>
          </a:p>
          <a:p>
            <a:r>
              <a:rPr lang="en-US" sz="1200" dirty="0">
                <a:latin typeface="Calibri" panose="020F0502020204030204" pitchFamily="34" charset="0"/>
                <a:ea typeface="Calibri" panose="020F0502020204030204" pitchFamily="34" charset="0"/>
                <a:cs typeface="Times New Roman" panose="02020603050405020304" pitchFamily="18" charset="0"/>
              </a:rPr>
              <a:t>Staff. (2014, March 17). Airbus signs deal with China to make aircraft parts using 3D printers. Retrieved August 20, 2015, from </a:t>
            </a:r>
            <a:r>
              <a:rPr lang="en-US" sz="1200" dirty="0">
                <a:latin typeface="Calibri" panose="020F0502020204030204" pitchFamily="34" charset="0"/>
                <a:ea typeface="Calibri" panose="020F0502020204030204" pitchFamily="34" charset="0"/>
                <a:cs typeface="Times New Roman" panose="02020603050405020304" pitchFamily="18" charset="0"/>
                <a:hlinkClick r:id="rId2"/>
              </a:rPr>
              <a:t>http://www.3ders.org/articles/20140317-airbus-signs-deal-with-china-to-make-aircraft-parts-using-3d-</a:t>
            </a:r>
            <a:r>
              <a:rPr lang="en-US" sz="1200" dirty="0" smtClean="0">
                <a:latin typeface="Calibri" panose="020F0502020204030204" pitchFamily="34" charset="0"/>
                <a:ea typeface="Calibri" panose="020F0502020204030204" pitchFamily="34" charset="0"/>
                <a:cs typeface="Times New Roman" panose="02020603050405020304" pitchFamily="18" charset="0"/>
                <a:hlinkClick r:id="rId2"/>
              </a:rPr>
              <a:t>printers.html</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r>
              <a:rPr lang="en-US" sz="1200" dirty="0"/>
              <a:t>NRC. 2002. “Small Wonders, Endless Frontiers: A Review of the National Nanotechnology Initiative.” Committee for the Review of the National Nanotechnology Initiative. </a:t>
            </a:r>
            <a:r>
              <a:rPr lang="en-US" sz="1200" dirty="0">
                <a:hlinkClick r:id="rId3"/>
              </a:rPr>
              <a:t>http://www.nap.edu/catalog/10395.html</a:t>
            </a:r>
            <a:r>
              <a:rPr lang="en-US" sz="1200" dirty="0" smtClean="0"/>
              <a:t>.</a:t>
            </a:r>
          </a:p>
          <a:p>
            <a:r>
              <a:rPr lang="en-US" sz="1200" dirty="0" err="1"/>
              <a:t>Ilcewicz</a:t>
            </a:r>
            <a:r>
              <a:rPr lang="en-US" sz="1200" dirty="0"/>
              <a:t>, L. B., &amp; Murphy, B. (2005). Safety &amp; certification initiatives for composite airframe structure. In </a:t>
            </a:r>
            <a:r>
              <a:rPr lang="en-US" sz="1200" i="1" dirty="0"/>
              <a:t>STRUCTURAL DYNAMICS AND MATERIALS (SDM) </a:t>
            </a:r>
            <a:r>
              <a:rPr lang="en-US" sz="1200" i="1" dirty="0" smtClean="0"/>
              <a:t>CONFERENCE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endParaRPr lang="en-US" sz="1200" b="1"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22</a:t>
            </a:fld>
            <a:endParaRPr lang="de-DE" dirty="0"/>
          </a:p>
        </p:txBody>
      </p:sp>
    </p:spTree>
    <p:extLst>
      <p:ext uri="{BB962C8B-B14F-4D97-AF65-F5344CB8AC3E}">
        <p14:creationId xmlns:p14="http://schemas.microsoft.com/office/powerpoint/2010/main" val="100293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a:t>
            </a:r>
            <a:r>
              <a:rPr lang="en-US" sz="2800" dirty="0" smtClean="0"/>
              <a:t>ivil </a:t>
            </a:r>
            <a:r>
              <a:rPr lang="en-US" sz="2800" dirty="0"/>
              <a:t>aviation </a:t>
            </a:r>
            <a:r>
              <a:rPr lang="en-US" sz="2800" dirty="0" smtClean="0"/>
              <a:t>accounts </a:t>
            </a:r>
            <a:r>
              <a:rPr lang="en-US" sz="2800" dirty="0"/>
              <a:t>for the largest share of </a:t>
            </a:r>
            <a:r>
              <a:rPr lang="en-US" sz="2800" dirty="0" smtClean="0"/>
              <a:t>US exports </a:t>
            </a:r>
            <a:r>
              <a:rPr lang="en-US" sz="2800" dirty="0"/>
              <a:t>of manufactured goods</a:t>
            </a:r>
            <a:r>
              <a:rPr lang="en-US" sz="2800" dirty="0"/>
              <a:t> </a:t>
            </a:r>
            <a:endParaRPr lang="en-US" sz="2800" dirty="0"/>
          </a:p>
        </p:txBody>
      </p:sp>
      <p:sp>
        <p:nvSpPr>
          <p:cNvPr id="3" name="Content Placeholder 2"/>
          <p:cNvSpPr>
            <a:spLocks noGrp="1"/>
          </p:cNvSpPr>
          <p:nvPr>
            <p:ph idx="1"/>
          </p:nvPr>
        </p:nvSpPr>
        <p:spPr>
          <a:xfrm>
            <a:off x="457200" y="1600200"/>
            <a:ext cx="4834880" cy="4525963"/>
          </a:xfrm>
        </p:spPr>
        <p:txBody>
          <a:bodyPr>
            <a:normAutofit fontScale="92500" lnSpcReduction="10000"/>
          </a:bodyPr>
          <a:lstStyle/>
          <a:p>
            <a:r>
              <a:rPr lang="en-US" sz="2800" dirty="0" smtClean="0"/>
              <a:t>MAM offers </a:t>
            </a:r>
            <a:r>
              <a:rPr lang="en-US" sz="2800" dirty="0"/>
              <a:t>several advantages </a:t>
            </a:r>
            <a:r>
              <a:rPr lang="en-US" sz="2800" dirty="0" smtClean="0"/>
              <a:t>that are especially </a:t>
            </a:r>
            <a:r>
              <a:rPr lang="en-US" sz="2800" dirty="0"/>
              <a:t>valuable for </a:t>
            </a:r>
            <a:r>
              <a:rPr lang="en-US" sz="2800" dirty="0" smtClean="0"/>
              <a:t>aeronautics</a:t>
            </a:r>
          </a:p>
          <a:p>
            <a:pPr marL="914400" lvl="1" indent="-457200">
              <a:buFont typeface="Arial"/>
              <a:buChar char="•"/>
            </a:pPr>
            <a:r>
              <a:rPr lang="en-US" sz="2400" dirty="0"/>
              <a:t>Reduced development time: one year shorter (GE, 2015)</a:t>
            </a:r>
          </a:p>
          <a:p>
            <a:pPr marL="914400" lvl="1" indent="-457200">
              <a:buFont typeface="Arial"/>
              <a:buChar char="•"/>
            </a:pPr>
            <a:r>
              <a:rPr lang="en-US" sz="2400" dirty="0">
                <a:sym typeface="Wingdings" panose="05000000000000000000" pitchFamily="2" charset="2"/>
              </a:rPr>
              <a:t>Production of parts on the field</a:t>
            </a:r>
            <a:endParaRPr lang="en-US" sz="2400" dirty="0"/>
          </a:p>
          <a:p>
            <a:pPr marL="914400" lvl="1" indent="-457200">
              <a:buFont typeface="Arial"/>
              <a:buChar char="•"/>
            </a:pPr>
            <a:r>
              <a:rPr lang="en-US" sz="2400" dirty="0"/>
              <a:t>Reduce material costs, from 20x the weight of the final part to less than 2x (Harris, 2011)</a:t>
            </a:r>
          </a:p>
          <a:p>
            <a:pPr marL="914400" lvl="1" indent="-457200">
              <a:buFont typeface="Arial"/>
              <a:buChar char="•"/>
            </a:pPr>
            <a:r>
              <a:rPr lang="en-US" sz="2400" dirty="0"/>
              <a:t>Reduce weight and thus </a:t>
            </a:r>
            <a:r>
              <a:rPr lang="en-US" sz="2400" b="1" dirty="0"/>
              <a:t>fuel consumption</a:t>
            </a:r>
            <a:r>
              <a:rPr lang="en-US" sz="2400" dirty="0"/>
              <a:t>, which represents about 30% of airlines’ operating cost (Pearce, 2014</a:t>
            </a:r>
            <a:r>
              <a:rPr lang="en-US" sz="2400" dirty="0" smtClean="0"/>
              <a:t>)</a:t>
            </a:r>
            <a:endParaRPr lang="en-US"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3</a:t>
            </a:fld>
            <a:endParaRPr lang="de-DE" dirty="0"/>
          </a:p>
        </p:txBody>
      </p:sp>
      <p:pic>
        <p:nvPicPr>
          <p:cNvPr id="5" name="Picture 2" descr="http://cdn.static-economist.com/sites/default/files/imagecache/full-width/images/print-edition/20150905_TQP001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664804"/>
            <a:ext cx="3001450" cy="16898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52120" y="3356992"/>
            <a:ext cx="2592288" cy="369332"/>
          </a:xfrm>
          <a:prstGeom prst="rect">
            <a:avLst/>
          </a:prstGeom>
          <a:noFill/>
        </p:spPr>
        <p:txBody>
          <a:bodyPr wrap="square" rtlCol="0">
            <a:spAutoFit/>
          </a:bodyPr>
          <a:lstStyle/>
          <a:p>
            <a:r>
              <a:rPr lang="en-US" i="1" dirty="0" smtClean="0"/>
              <a:t>(Source: The Economist)</a:t>
            </a:r>
            <a:endParaRPr lang="en-US" i="1" dirty="0"/>
          </a:p>
        </p:txBody>
      </p:sp>
    </p:spTree>
    <p:extLst>
      <p:ext uri="{BB962C8B-B14F-4D97-AF65-F5344CB8AC3E}">
        <p14:creationId xmlns:p14="http://schemas.microsoft.com/office/powerpoint/2010/main" val="15369064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2800" dirty="0" smtClean="0"/>
              <a:t>Acceptable risk of component failure in civil aviation is ~10</a:t>
            </a:r>
            <a:r>
              <a:rPr lang="en-US" sz="2800" baseline="30000" dirty="0" smtClean="0"/>
              <a:t>-9</a:t>
            </a:r>
            <a:r>
              <a:rPr lang="en-US" sz="2800" dirty="0" smtClean="0"/>
              <a:t> per flight hour</a:t>
            </a:r>
            <a:br>
              <a:rPr lang="en-US" sz="2800" dirty="0" smtClean="0"/>
            </a:br>
            <a:endParaRPr lang="en-US" sz="2800" baseline="30000" dirty="0"/>
          </a:p>
        </p:txBody>
      </p:sp>
      <p:sp>
        <p:nvSpPr>
          <p:cNvPr id="3" name="Content Placeholder 2"/>
          <p:cNvSpPr>
            <a:spLocks noGrp="1"/>
          </p:cNvSpPr>
          <p:nvPr>
            <p:ph idx="1"/>
          </p:nvPr>
        </p:nvSpPr>
        <p:spPr>
          <a:xfrm>
            <a:off x="457200" y="1600200"/>
            <a:ext cx="7751204" cy="4525963"/>
          </a:xfrm>
        </p:spPr>
        <p:txBody>
          <a:bodyPr>
            <a:normAutofit/>
          </a:bodyPr>
          <a:lstStyle/>
          <a:p>
            <a:pPr marL="514350" indent="-457200"/>
            <a:r>
              <a:rPr lang="en-US" sz="2600" dirty="0">
                <a:solidFill>
                  <a:srgbClr val="B00003"/>
                </a:solidFill>
              </a:rPr>
              <a:t>MAM is still more art than </a:t>
            </a:r>
            <a:r>
              <a:rPr lang="en-US" sz="2600" dirty="0" smtClean="0">
                <a:solidFill>
                  <a:srgbClr val="B00003"/>
                </a:solidFill>
              </a:rPr>
              <a:t>science</a:t>
            </a:r>
          </a:p>
          <a:p>
            <a:pPr marL="914400" lvl="1" indent="-457200"/>
            <a:r>
              <a:rPr lang="en-US" sz="2200" dirty="0" smtClean="0"/>
              <a:t>A great deal of technical work needs to be done before MAM is “ready” for aviation</a:t>
            </a:r>
          </a:p>
          <a:p>
            <a:pPr marL="514350" indent="-457200"/>
            <a:r>
              <a:rPr lang="en-US" sz="2600" dirty="0" smtClean="0"/>
              <a:t>The technology is evolving very quickly</a:t>
            </a:r>
          </a:p>
          <a:p>
            <a:pPr marL="914400" lvl="1" indent="-457200"/>
            <a:r>
              <a:rPr lang="en-US" sz="2200" dirty="0" smtClean="0"/>
              <a:t>49 manufacturers in 2014; 34 in 2013 (</a:t>
            </a:r>
            <a:r>
              <a:rPr lang="en-US" sz="2200" dirty="0" err="1" smtClean="0"/>
              <a:t>Wohlers</a:t>
            </a:r>
            <a:r>
              <a:rPr lang="en-US" sz="2200" dirty="0" smtClean="0"/>
              <a:t> Associates 2015)</a:t>
            </a:r>
          </a:p>
          <a:p>
            <a:pPr marL="914400" lvl="1" indent="-457200"/>
            <a:r>
              <a:rPr lang="en-US" sz="2200" dirty="0" smtClean="0"/>
              <a:t>Average R&amp;D spending was 37.5% of revenues in 2014; 19% in 2013; 16.4% in 2012 </a:t>
            </a:r>
            <a:r>
              <a:rPr lang="en-US" sz="2200" dirty="0"/>
              <a:t>(</a:t>
            </a:r>
            <a:r>
              <a:rPr lang="en-US" sz="2200" dirty="0" err="1"/>
              <a:t>Wohlers</a:t>
            </a:r>
            <a:r>
              <a:rPr lang="en-US" sz="2200" dirty="0"/>
              <a:t> Associates 2015</a:t>
            </a:r>
            <a:r>
              <a:rPr lang="en-US" sz="2200" dirty="0" smtClean="0"/>
              <a:t>)</a:t>
            </a:r>
          </a:p>
          <a:p>
            <a:pPr marL="514350" indent="-457200"/>
            <a:r>
              <a:rPr lang="en-US" sz="2600" dirty="0" smtClean="0"/>
              <a:t>Regulators (FAA, EASA) must exercise caution; but avoid lock-in (</a:t>
            </a:r>
            <a:r>
              <a:rPr lang="en-US" sz="2600" dirty="0" err="1" smtClean="0"/>
              <a:t>Khaled</a:t>
            </a:r>
            <a:r>
              <a:rPr lang="en-US" sz="2600" dirty="0" smtClean="0"/>
              <a:t> 2014) </a:t>
            </a:r>
          </a:p>
          <a:p>
            <a:pPr marL="914400" lvl="1" indent="-457200"/>
            <a:endParaRPr lang="en-US" sz="2200" dirty="0" smtClean="0"/>
          </a:p>
          <a:p>
            <a:pPr marL="914400" lvl="1" indent="-457200"/>
            <a:endParaRPr lang="en-US" sz="1800" dirty="0"/>
          </a:p>
          <a:p>
            <a:pPr marL="800100" lvl="1">
              <a:buFontTx/>
              <a:buChar char="-"/>
            </a:pPr>
            <a:endParaRPr lang="en-US"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4</a:t>
            </a:fld>
            <a:endParaRPr lang="de-DE" dirty="0"/>
          </a:p>
        </p:txBody>
      </p:sp>
    </p:spTree>
    <p:extLst>
      <p:ext uri="{BB962C8B-B14F-4D97-AF65-F5344CB8AC3E}">
        <p14:creationId xmlns:p14="http://schemas.microsoft.com/office/powerpoint/2010/main" val="41144222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marL="514350" indent="-457200"/>
            <a:r>
              <a:rPr lang="en-US" sz="2800" dirty="0"/>
              <a:t>Decisions made now will affect its </a:t>
            </a:r>
            <a:r>
              <a:rPr lang="en-US" sz="2800" dirty="0" smtClean="0"/>
              <a:t>viability in </a:t>
            </a:r>
            <a:r>
              <a:rPr lang="en-US" sz="2800" dirty="0"/>
              <a:t>a variety of applications</a:t>
            </a:r>
          </a:p>
        </p:txBody>
      </p:sp>
      <p:sp>
        <p:nvSpPr>
          <p:cNvPr id="3" name="Content Placeholder 2"/>
          <p:cNvSpPr>
            <a:spLocks noGrp="1"/>
          </p:cNvSpPr>
          <p:nvPr>
            <p:ph idx="1"/>
          </p:nvPr>
        </p:nvSpPr>
        <p:spPr>
          <a:xfrm>
            <a:off x="457200" y="1600200"/>
            <a:ext cx="7751204" cy="4525963"/>
          </a:xfrm>
        </p:spPr>
        <p:txBody>
          <a:bodyPr>
            <a:normAutofit/>
          </a:bodyPr>
          <a:lstStyle/>
          <a:p>
            <a:pPr marL="514350" indent="-457200"/>
            <a:r>
              <a:rPr lang="en-US" sz="2600" dirty="0" smtClean="0"/>
              <a:t>This situation is not new</a:t>
            </a:r>
          </a:p>
          <a:p>
            <a:pPr marL="800100" lvl="1">
              <a:buFontTx/>
              <a:buChar char="-"/>
            </a:pPr>
            <a:r>
              <a:rPr lang="en-US" sz="2200" dirty="0" smtClean="0"/>
              <a:t>Composite </a:t>
            </a:r>
            <a:r>
              <a:rPr lang="en-US" sz="2200" dirty="0"/>
              <a:t>materials (OTA, 1988</a:t>
            </a:r>
            <a:r>
              <a:rPr lang="en-US" sz="2200" dirty="0" smtClean="0"/>
              <a:t>)</a:t>
            </a:r>
          </a:p>
          <a:p>
            <a:pPr marL="800100" lvl="1">
              <a:buFontTx/>
              <a:buChar char="-"/>
            </a:pPr>
            <a:r>
              <a:rPr lang="en-US" sz="2200" dirty="0"/>
              <a:t>Optoelectronics (Fuchs and </a:t>
            </a:r>
            <a:r>
              <a:rPr lang="en-US" sz="2200" dirty="0" err="1"/>
              <a:t>Kirchain</a:t>
            </a:r>
            <a:r>
              <a:rPr lang="en-US" sz="2200" dirty="0"/>
              <a:t>, 2010)</a:t>
            </a:r>
          </a:p>
          <a:p>
            <a:pPr marL="800100" lvl="1" indent="-342900">
              <a:buFontTx/>
              <a:buChar char="-"/>
            </a:pPr>
            <a:r>
              <a:rPr lang="en-US" sz="2200" dirty="0"/>
              <a:t>Pharmaceuticals (Pisano, 1997)</a:t>
            </a:r>
          </a:p>
          <a:p>
            <a:pPr marL="800100" lvl="1" indent="-342900">
              <a:buFontTx/>
              <a:buChar char="-"/>
            </a:pPr>
            <a:r>
              <a:rPr lang="en-US" sz="2200" dirty="0"/>
              <a:t>Semiconductors (Holbrook et </a:t>
            </a:r>
            <a:r>
              <a:rPr lang="en-US" sz="2200" dirty="0" smtClean="0"/>
              <a:t>al., </a:t>
            </a:r>
            <a:r>
              <a:rPr lang="en-US" sz="2200" dirty="0"/>
              <a:t>2000</a:t>
            </a:r>
            <a:r>
              <a:rPr lang="en-US" sz="2200" dirty="0" smtClean="0"/>
              <a:t>)</a:t>
            </a:r>
          </a:p>
          <a:p>
            <a:pPr marL="800100" lvl="1">
              <a:buFontTx/>
              <a:buChar char="-"/>
            </a:pPr>
            <a:endParaRPr lang="en-US"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5</a:t>
            </a:fld>
            <a:endParaRPr lang="de-DE" dirty="0"/>
          </a:p>
        </p:txBody>
      </p:sp>
    </p:spTree>
    <p:extLst>
      <p:ext uri="{BB962C8B-B14F-4D97-AF65-F5344CB8AC3E}">
        <p14:creationId xmlns:p14="http://schemas.microsoft.com/office/powerpoint/2010/main" val="27083782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cap="none" dirty="0" smtClean="0"/>
              <a:t>Research question</a:t>
            </a:r>
            <a:endParaRPr lang="en-US" sz="3600" cap="none" dirty="0"/>
          </a:p>
        </p:txBody>
      </p:sp>
      <p:sp>
        <p:nvSpPr>
          <p:cNvPr id="6" name="Text Placeholder 5"/>
          <p:cNvSpPr>
            <a:spLocks noGrp="1"/>
          </p:cNvSpPr>
          <p:nvPr>
            <p:ph idx="1"/>
          </p:nvPr>
        </p:nvSpPr>
        <p:spPr/>
        <p:txBody>
          <a:bodyPr/>
          <a:lstStyle/>
          <a:p>
            <a:r>
              <a:rPr lang="en-US" dirty="0"/>
              <a:t>What are the main barriers to further implementation of MAM in aviation, and how can they be overcome</a:t>
            </a:r>
            <a:r>
              <a:rPr lang="en-US" dirty="0" smtClean="0"/>
              <a:t>?</a:t>
            </a:r>
          </a:p>
          <a:p>
            <a:pPr lvl="0"/>
            <a:r>
              <a:rPr lang="en-US" dirty="0"/>
              <a:t>How can policy support the advancement and introduction of early-stage, immature technologies, while still maintaining health and safety standards</a:t>
            </a:r>
            <a:r>
              <a:rPr lang="en-US" dirty="0" smtClean="0"/>
              <a:t>?</a:t>
            </a:r>
            <a:endParaRPr lang="en-US" sz="1050" dirty="0">
              <a:solidFill>
                <a:srgbClr val="C00000"/>
              </a:solidFill>
            </a:endParaRPr>
          </a:p>
        </p:txBody>
      </p:sp>
      <p:sp>
        <p:nvSpPr>
          <p:cNvPr id="4" name="Slide Number Placeholder 3"/>
          <p:cNvSpPr>
            <a:spLocks noGrp="1"/>
          </p:cNvSpPr>
          <p:nvPr>
            <p:ph type="sldNum" sz="quarter" idx="12"/>
          </p:nvPr>
        </p:nvSpPr>
        <p:spPr/>
        <p:txBody>
          <a:bodyPr/>
          <a:lstStyle/>
          <a:p>
            <a:fld id="{44E57228-1613-4B5D-B6F4-6BBEFB0BC52A}" type="slidenum">
              <a:rPr lang="de-DE" smtClean="0"/>
              <a:pPr/>
              <a:t>6</a:t>
            </a:fld>
            <a:endParaRPr lang="de-DE" dirty="0"/>
          </a:p>
        </p:txBody>
      </p:sp>
    </p:spTree>
    <p:extLst>
      <p:ext uri="{BB962C8B-B14F-4D97-AF65-F5344CB8AC3E}">
        <p14:creationId xmlns:p14="http://schemas.microsoft.com/office/powerpoint/2010/main" val="4588961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cap="none" dirty="0" smtClean="0"/>
              <a:t>Combination of approaches to answering these question</a:t>
            </a:r>
            <a:endParaRPr lang="en-US" sz="2800" cap="none" dirty="0"/>
          </a:p>
        </p:txBody>
      </p:sp>
      <p:sp>
        <p:nvSpPr>
          <p:cNvPr id="6" name="Text Placeholder 5"/>
          <p:cNvSpPr>
            <a:spLocks noGrp="1"/>
          </p:cNvSpPr>
          <p:nvPr>
            <p:ph idx="1"/>
          </p:nvPr>
        </p:nvSpPr>
        <p:spPr/>
        <p:txBody>
          <a:bodyPr>
            <a:normAutofit/>
          </a:bodyPr>
          <a:lstStyle/>
          <a:p>
            <a:r>
              <a:rPr lang="en-US" sz="2400" dirty="0" smtClean="0"/>
              <a:t>Collected first-hand </a:t>
            </a:r>
            <a:r>
              <a:rPr lang="en-US" sz="2400" dirty="0"/>
              <a:t>information (</a:t>
            </a:r>
            <a:r>
              <a:rPr lang="en-US" sz="2400" dirty="0" err="1"/>
              <a:t>Eisenhardt</a:t>
            </a:r>
            <a:r>
              <a:rPr lang="en-US" sz="2400" dirty="0"/>
              <a:t>, 1989; Glaser &amp; Strauss, 1967</a:t>
            </a:r>
            <a:r>
              <a:rPr lang="en-US" sz="2400" dirty="0" smtClean="0"/>
              <a:t>)</a:t>
            </a:r>
          </a:p>
          <a:p>
            <a:pPr lvl="0"/>
            <a:r>
              <a:rPr lang="en-US" sz="2400" dirty="0" smtClean="0"/>
              <a:t>Interviews (33)</a:t>
            </a:r>
          </a:p>
          <a:p>
            <a:pPr lvl="0"/>
            <a:r>
              <a:rPr lang="en-US" sz="2400" dirty="0"/>
              <a:t>A</a:t>
            </a:r>
            <a:r>
              <a:rPr lang="en-US" sz="2400" dirty="0" smtClean="0"/>
              <a:t>rchival data</a:t>
            </a:r>
          </a:p>
          <a:p>
            <a:pPr lvl="1"/>
            <a:r>
              <a:rPr lang="en-US" sz="2000" dirty="0" smtClean="0"/>
              <a:t>What was done with composites?</a:t>
            </a:r>
          </a:p>
          <a:p>
            <a:pPr lvl="0"/>
            <a:r>
              <a:rPr lang="en-US" sz="2400" dirty="0" smtClean="0"/>
              <a:t>Process-based cost modeling (with </a:t>
            </a:r>
            <a:r>
              <a:rPr lang="en-US" sz="2400" dirty="0" err="1" smtClean="0"/>
              <a:t>Ria</a:t>
            </a:r>
            <a:r>
              <a:rPr lang="en-US" sz="2400" dirty="0" smtClean="0"/>
              <a:t> </a:t>
            </a:r>
            <a:r>
              <a:rPr lang="en-US" sz="2400" dirty="0" err="1" smtClean="0"/>
              <a:t>Laureijs</a:t>
            </a:r>
            <a:r>
              <a:rPr lang="en-US" sz="2400" dirty="0" smtClean="0"/>
              <a:t>)</a:t>
            </a:r>
          </a:p>
          <a:p>
            <a:pPr lvl="0"/>
            <a:r>
              <a:rPr lang="en-US" sz="2400" dirty="0" smtClean="0"/>
              <a:t>Participant observation</a:t>
            </a:r>
          </a:p>
          <a:p>
            <a:pPr marL="800100" lvl="1" indent="-342900">
              <a:buFont typeface="Arial" panose="020B0604020202020204" pitchFamily="34" charset="0"/>
              <a:buChar char="•"/>
            </a:pPr>
            <a:r>
              <a:rPr lang="en-US" sz="1800" dirty="0"/>
              <a:t>America Makes meetings</a:t>
            </a:r>
          </a:p>
          <a:p>
            <a:pPr marL="800100" lvl="1" indent="-342900">
              <a:buFont typeface="Arial" panose="020B0604020202020204" pitchFamily="34" charset="0"/>
              <a:buChar char="•"/>
            </a:pPr>
            <a:r>
              <a:rPr lang="en-US" sz="1800" dirty="0"/>
              <a:t>Workshop in Washington D.C. with 25 leaders from government, industry and academia</a:t>
            </a:r>
          </a:p>
          <a:p>
            <a:pPr lvl="0"/>
            <a:endParaRPr lang="en-US" sz="1050" dirty="0">
              <a:solidFill>
                <a:srgbClr val="C00000"/>
              </a:solidFill>
            </a:endParaRPr>
          </a:p>
        </p:txBody>
      </p:sp>
      <p:sp>
        <p:nvSpPr>
          <p:cNvPr id="4" name="Slide Number Placeholder 3"/>
          <p:cNvSpPr>
            <a:spLocks noGrp="1"/>
          </p:cNvSpPr>
          <p:nvPr>
            <p:ph type="sldNum" sz="quarter" idx="12"/>
          </p:nvPr>
        </p:nvSpPr>
        <p:spPr/>
        <p:txBody>
          <a:bodyPr/>
          <a:lstStyle/>
          <a:p>
            <a:fld id="{44E57228-1613-4B5D-B6F4-6BBEFB0BC52A}" type="slidenum">
              <a:rPr lang="de-DE" smtClean="0"/>
              <a:pPr/>
              <a:t>7</a:t>
            </a:fld>
            <a:endParaRPr lang="de-DE" dirty="0"/>
          </a:p>
        </p:txBody>
      </p:sp>
    </p:spTree>
    <p:extLst>
      <p:ext uri="{BB962C8B-B14F-4D97-AF65-F5344CB8AC3E}">
        <p14:creationId xmlns:p14="http://schemas.microsoft.com/office/powerpoint/2010/main" val="26075148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E57228-1613-4B5D-B6F4-6BBEFB0BC52A}" type="slidenum">
              <a:rPr lang="de-DE" smtClean="0"/>
              <a:pPr/>
              <a:t>8</a:t>
            </a:fld>
            <a:endParaRPr lang="de-DE" dirty="0"/>
          </a:p>
        </p:txBody>
      </p:sp>
      <p:sp>
        <p:nvSpPr>
          <p:cNvPr id="7" name="Rectangle 6"/>
          <p:cNvSpPr/>
          <p:nvPr/>
        </p:nvSpPr>
        <p:spPr>
          <a:xfrm>
            <a:off x="21967" y="1664805"/>
            <a:ext cx="3253614" cy="269034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22550" y="1671192"/>
            <a:ext cx="1621450" cy="268396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p:cNvSpPr/>
          <p:nvPr/>
        </p:nvSpPr>
        <p:spPr>
          <a:xfrm>
            <a:off x="5806139" y="1664804"/>
            <a:ext cx="1718189" cy="269034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ectangle 10"/>
          <p:cNvSpPr/>
          <p:nvPr/>
        </p:nvSpPr>
        <p:spPr>
          <a:xfrm>
            <a:off x="3284021" y="1664805"/>
            <a:ext cx="2515011" cy="26903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http://www.linearmold.com/wp-content/themes/jump-off/im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20" y="2305367"/>
            <a:ext cx="750799" cy="5098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blog.trade-a-plane.com/wp-content/uploads/2012/10/PrattWhitne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7301" y="3833819"/>
            <a:ext cx="1721215" cy="3488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upload.wikimedia.org/wikipedia/commons/4/4e/Embraer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9692" y="3424169"/>
            <a:ext cx="1787222" cy="3005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http://upload.wikimedia.org/wikipedia/commons/thumb/f/ff/General_Electric_logo.svg/1024px-General_Electric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905" y="3317693"/>
            <a:ext cx="937462" cy="9374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www.eclipse.aero/img/eailogoPurpl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332" y="2914385"/>
            <a:ext cx="1247140" cy="2593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upload.wikimedia.org/wikipedia/de/thumb/1/15/Cirrus_Aircraft_Logo.svg/480px-Cirrus_Aircraft_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947" y="2227836"/>
            <a:ext cx="531892" cy="6648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upload.wikimedia.org/wikipedia/fr/thumb/f/f3/Boeing_logo.svg/1280px-Boeing_logo.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05007" y="2736298"/>
            <a:ext cx="1183490" cy="5473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3.bp.blogspot.com/-eQxny8SN-3A/UR4lBMZUi_I/AAAAAAAAGbs/Yum_K5sVQr4/s1600/Rolls-RoyceLogo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57" y="2955869"/>
            <a:ext cx="54658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1"/>
          <a:stretch>
            <a:fillRect/>
          </a:stretch>
        </p:blipFill>
        <p:spPr>
          <a:xfrm>
            <a:off x="2453555" y="2399173"/>
            <a:ext cx="793146" cy="282558"/>
          </a:xfrm>
          <a:prstGeom prst="rect">
            <a:avLst/>
          </a:prstGeom>
        </p:spPr>
      </p:pic>
      <p:pic>
        <p:nvPicPr>
          <p:cNvPr id="21" name="Picture 18" descr="http://www.ivam.de/download/eos_gmbh_logo.tif?x=326&amp;forma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23481" y="2484744"/>
            <a:ext cx="1077581" cy="6148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http://www.hvhtek.com/associates/niar/images/NIAR-logo-40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41890" y="3764349"/>
            <a:ext cx="1361812" cy="4868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descr="http://www.iapmonline.org/PublishingImages/NIST_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69266" y="2739601"/>
            <a:ext cx="1008491" cy="6101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http://upload.wikimedia.org/wikipedia/commons/thumb/1/19/US_Air_Force_Logo_Silver.svg/975px-US_Air_Force_Logo_Silver.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18586" y="2475036"/>
            <a:ext cx="1028385" cy="8100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nasa.gov/centers/marshall/images/content/674972main_NASA_insignia_CMYK_1298x1075.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87503" y="3601780"/>
            <a:ext cx="874673" cy="7244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 descr="http://www.aviationnews.eu/blog/wp-content/uploads/2009/04/faa-logo.g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14274" y="3468592"/>
            <a:ext cx="694888" cy="71716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0" descr="http://upload.wikimedia.org/wikipedia/commons/a/a2/EASA_Logo.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13840" y="2390598"/>
            <a:ext cx="1165697" cy="3927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9"/>
          <a:stretch>
            <a:fillRect/>
          </a:stretch>
        </p:blipFill>
        <p:spPr>
          <a:xfrm>
            <a:off x="6212773" y="2883044"/>
            <a:ext cx="1014917" cy="485864"/>
          </a:xfrm>
          <a:prstGeom prst="rect">
            <a:avLst/>
          </a:prstGeom>
        </p:spPr>
      </p:pic>
      <p:pic>
        <p:nvPicPr>
          <p:cNvPr id="29" name="Picture 28"/>
          <p:cNvPicPr>
            <a:picLocks noChangeAspect="1"/>
          </p:cNvPicPr>
          <p:nvPr/>
        </p:nvPicPr>
        <p:blipFill>
          <a:blip r:embed="rId20"/>
          <a:stretch>
            <a:fillRect/>
          </a:stretch>
        </p:blipFill>
        <p:spPr>
          <a:xfrm>
            <a:off x="5942407" y="3499912"/>
            <a:ext cx="693093" cy="693093"/>
          </a:xfrm>
          <a:prstGeom prst="rect">
            <a:avLst/>
          </a:prstGeom>
        </p:spPr>
      </p:pic>
      <p:pic>
        <p:nvPicPr>
          <p:cNvPr id="30" name="Picture 29"/>
          <p:cNvPicPr>
            <a:picLocks noChangeAspect="1"/>
          </p:cNvPicPr>
          <p:nvPr/>
        </p:nvPicPr>
        <p:blipFill>
          <a:blip r:embed="rId21"/>
          <a:stretch>
            <a:fillRect/>
          </a:stretch>
        </p:blipFill>
        <p:spPr>
          <a:xfrm>
            <a:off x="1607016" y="2414095"/>
            <a:ext cx="794645" cy="322203"/>
          </a:xfrm>
          <a:prstGeom prst="rect">
            <a:avLst/>
          </a:prstGeom>
        </p:spPr>
      </p:pic>
      <p:pic>
        <p:nvPicPr>
          <p:cNvPr id="31" name="Picture 20" descr="http://www.openpr.com/images/articles/L/b/Lb2151788_g.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76932" y="3804148"/>
            <a:ext cx="1370676" cy="41978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g.foolcdn.com/editorial/images/138700/arcam_logo_1_large.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661108" y="3223220"/>
            <a:ext cx="1402325" cy="45696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827584" y="1736908"/>
            <a:ext cx="8537500" cy="369332"/>
          </a:xfrm>
          <a:prstGeom prst="rect">
            <a:avLst/>
          </a:prstGeom>
          <a:noFill/>
        </p:spPr>
        <p:txBody>
          <a:bodyPr wrap="square" rtlCol="0">
            <a:spAutoFit/>
          </a:bodyPr>
          <a:lstStyle/>
          <a:p>
            <a:r>
              <a:rPr lang="en-US" dirty="0" smtClean="0"/>
              <a:t>Manufacturers                                Research Labs                  Regulators          AM suppliers</a:t>
            </a:r>
            <a:endParaRPr lang="en-US" dirty="0"/>
          </a:p>
        </p:txBody>
      </p:sp>
    </p:spTree>
    <p:extLst>
      <p:ext uri="{BB962C8B-B14F-4D97-AF65-F5344CB8AC3E}">
        <p14:creationId xmlns:p14="http://schemas.microsoft.com/office/powerpoint/2010/main" val="41871180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FINDINGS</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4E57228-1613-4B5D-B6F4-6BBEFB0BC52A}" type="slidenum">
              <a:rPr lang="de-DE" smtClean="0"/>
              <a:pPr/>
              <a:t>9</a:t>
            </a:fld>
            <a:endParaRPr lang="de-DE" dirty="0"/>
          </a:p>
        </p:txBody>
      </p:sp>
    </p:spTree>
    <p:extLst>
      <p:ext uri="{BB962C8B-B14F-4D97-AF65-F5344CB8AC3E}">
        <p14:creationId xmlns:p14="http://schemas.microsoft.com/office/powerpoint/2010/main" val="2912913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37402</TotalTime>
  <Words>3638</Words>
  <Application>Microsoft Macintosh PowerPoint</Application>
  <PresentationFormat>On-screen Show (4:3)</PresentationFormat>
  <Paragraphs>269</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How can policymakers help immature technologies cross the “valley of death”?  The case of metallic additive manufacturing for aviation </vt:lpstr>
      <vt:lpstr>New manufacturing technologies critical to maintain national competitiveness </vt:lpstr>
      <vt:lpstr>Civil aviation accounts for the largest share of US exports of manufactured goods </vt:lpstr>
      <vt:lpstr>Acceptable risk of component failure in civil aviation is ~10-9 per flight hour </vt:lpstr>
      <vt:lpstr>Decisions made now will affect its viability in a variety of applications</vt:lpstr>
      <vt:lpstr>Research question</vt:lpstr>
      <vt:lpstr>Combination of approaches to answering these question</vt:lpstr>
      <vt:lpstr>PowerPoint Presentation</vt:lpstr>
      <vt:lpstr>FINDINGS</vt:lpstr>
      <vt:lpstr>Fuel savings from light-weighting dominate costs (Modeling by Ria Laureijs)</vt:lpstr>
      <vt:lpstr>FAA regulations for materials and processes in aviation are deliberately broad</vt:lpstr>
      <vt:lpstr>‘Casting factors’ may increase costs between $50 and $1000 per engine bracket</vt:lpstr>
      <vt:lpstr>Combination of design, material, process, and mfg. equipment must be certified</vt:lpstr>
      <vt:lpstr>Depending on how this is implemented, this would raise costs</vt:lpstr>
      <vt:lpstr>‘One machine – one part’ may increase unit costs by $500-$2,000</vt:lpstr>
      <vt:lpstr>Cross-country questions / lessons for additive manufacturing </vt:lpstr>
      <vt:lpstr>RECOMMENDATIONS</vt:lpstr>
      <vt:lpstr>US Congress must fund and steward the creation of basic knowledge and institutional infrastructure</vt:lpstr>
      <vt:lpstr>Standards must be consistent; stringent enough for aviation</vt:lpstr>
      <vt:lpstr>Opportunities must be created to safely learn by doing</vt:lpstr>
      <vt:lpstr>Acknowledgements</vt:lpstr>
      <vt:lpstr>References</vt:lpstr>
    </vt:vector>
  </TitlesOfParts>
  <Company>Ich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Uncertainty in river forecasts and implications for their use in emergency management</dc:title>
  <dc:creator>Parth Vaishnav</dc:creator>
  <cp:lastModifiedBy>Parth</cp:lastModifiedBy>
  <cp:revision>933</cp:revision>
  <cp:lastPrinted>2015-04-28T19:59:48Z</cp:lastPrinted>
  <dcterms:created xsi:type="dcterms:W3CDTF">2012-09-12T12:59:05Z</dcterms:created>
  <dcterms:modified xsi:type="dcterms:W3CDTF">2015-11-12T04:51:16Z</dcterms:modified>
  <cp:contentStatus/>
</cp:coreProperties>
</file>